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0" r:id="rId3"/>
  </p:sldMasterIdLst>
  <p:notesMasterIdLst>
    <p:notesMasterId r:id="rId26"/>
  </p:notesMasterIdLst>
  <p:handoutMasterIdLst>
    <p:handoutMasterId r:id="rId27"/>
  </p:handoutMasterIdLst>
  <p:sldIdLst>
    <p:sldId id="268" r:id="rId4"/>
    <p:sldId id="311" r:id="rId5"/>
    <p:sldId id="324" r:id="rId6"/>
    <p:sldId id="312" r:id="rId7"/>
    <p:sldId id="323" r:id="rId8"/>
    <p:sldId id="314" r:id="rId9"/>
    <p:sldId id="322" r:id="rId10"/>
    <p:sldId id="325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6" r:id="rId19"/>
    <p:sldId id="330" r:id="rId20"/>
    <p:sldId id="329" r:id="rId21"/>
    <p:sldId id="328" r:id="rId22"/>
    <p:sldId id="327" r:id="rId23"/>
    <p:sldId id="259" r:id="rId24"/>
    <p:sldId id="267" r:id="rId25"/>
  </p:sldIdLst>
  <p:sldSz cx="9144000" cy="6858000" type="screen4x3"/>
  <p:notesSz cx="6797675" cy="98742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288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8B14967-E4A5-4FFE-BB8A-F4A3531A755F}" type="datetimeFigureOut">
              <a:rPr lang="en-GB"/>
              <a:pPr>
                <a:defRPr/>
              </a:pPr>
              <a:t>22/11/2016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1DCE240-3BF7-43AF-9357-3C207261C54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2C1B56C-0691-49E2-B940-55F26D35658D}" type="datetimeFigureOut">
              <a:rPr lang="en-GB"/>
              <a:pPr>
                <a:defRPr/>
              </a:pPr>
              <a:t>22/11/2016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5E30E32-2151-4E30-86BC-F207E82B03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2950"/>
            <a:ext cx="493236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2950"/>
            <a:ext cx="493236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686F33-5610-4330-BFC8-0E8A5E10FC0D}" type="slidenum">
              <a:rPr lang="en-GB" altLang="en-US"/>
              <a:pPr>
                <a:spcBef>
                  <a:spcPct val="0"/>
                </a:spcBef>
              </a:pPr>
              <a:t>10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2950"/>
            <a:ext cx="493236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1863" y="741363"/>
            <a:ext cx="493553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C5AFE38-36FB-421B-A454-C22E1E189CA0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F33AE55-9C35-4121-BD57-DF750BB453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183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062DA65-CF82-47EF-BD95-5B6B5A2BB7F7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3DCD0CF-E8A5-406D-BC00-CFA29A77016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13825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7AD5950-6B74-47F4-856D-CA772C950686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920CD05-A604-4FCF-B4A9-4894DD87863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4299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1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1" y="3938590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48201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A448F8E-8223-44B7-AC73-8C0130391362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5F4D3EA-F5EC-402A-93E8-298C6F4E1AE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8379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7D0BE79-A624-497E-A9A5-3E748894E450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D2547CE-344F-481B-BD86-71F27DDC7B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76838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3938590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9A5CCAD-DE2F-4B23-8728-BC15AF226AF4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56A530D-1B18-4DB0-9682-8E3BC114956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6223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7ACA11A-67AE-4310-9148-46854F461C8C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A1B78BF-E75E-4573-8149-1AB0142DBFD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5496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4E89E9E-E93D-4B72-B0DE-5FAE7EBC07CF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EB3AFA-C5AF-49F3-B27B-C206E718844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15301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75E7561-0B6B-4834-839F-0A41138490A7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5CAB841-C377-4915-8C57-DB82B09627E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7121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630A767-1F60-4A2F-83F0-9876D24DB3AE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7B0DC67-BF8C-4D5B-AF33-18658A15B39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122465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0FFE798-B5F0-4C48-9EC0-7168642239C6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CA07955-2923-4761-93C1-3E007AECD69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8844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3E5DD54-E853-4B16-9CF3-2DD2293CA9E4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947BAC-7A2C-474D-9EFA-01263F5C62E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481170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ABBF915-C677-4A26-8CCB-FE4B1F6D826E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69A7C3E-5BFD-4AC3-B8A9-4265DD21EED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39244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D675E74-8554-4D0E-8F41-C9DC6EF414AC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A04064A-1930-4F29-BD91-E07496AEDF1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2310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4F0E9A3-89AF-4CCE-9E6F-280F843F8D9F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3471789-9431-4B87-9B78-719909A445A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22944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98027BB-9507-4763-8524-9E3AB743D6B4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822FCB0-BAA4-4147-81F9-38080B7031F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272010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436D55C-95C6-4444-97EC-5B98EB8ABAF9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C903D55-1659-45CC-97E9-DF52382D6A3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64267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CF251FA-E830-40EB-8811-752BC49678D5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7F30ABF-7366-49C3-88FE-FC07303FC7E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35702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1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1" y="3938590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48201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8A0C6DB-D454-4BAA-86F4-728C5146A057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4E019F9-CA7F-43BE-B937-D97D13EE7A7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6818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855B24-42E6-482F-9D89-CC5E37288013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09DB208-1399-4977-8097-19E7A958D48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72840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3938590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BA93869-DC22-4D0F-B857-2B097B300BE5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A38F742-007C-47EF-91A4-78AD2A82E30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71586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830DAD-961A-4938-8EDE-C3BB7FE5F1B1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D44E4D-D3D0-4DF5-ABDF-18E84F8D0E7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3290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9FC36B5-B33A-4B31-B1DF-BA63CC5F71A3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5195F0C-3609-433D-BE44-2AD5CC0AEE6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93163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BD6958C-2174-4D8F-B7D9-53AEF86A67EE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F2A0074-559B-4F7A-B666-795242D01B4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32191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0711CE0-3837-47F1-B3FD-08F752F14C84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E4FA619-10B0-407B-B6EC-0380F5C2704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182116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8C046F6-99EF-46F9-9F25-BA750118AD88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99ED85D-E9C2-474E-93A5-B715FE658E0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0273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194FAB4-5B9A-482B-BE1C-44B325F6CF86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2161B5C-EE84-4044-B917-BC232716735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98265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232DE3F-44FB-4B46-8BC5-1387A4842E21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F62D3CD-7EF4-4797-8342-03728E1E8BC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23023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CEC6FE5-B952-4F87-A3F4-DDC2DB61BAB1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201624E-4411-4C61-9D57-2BF69D8E55B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02744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1C21E99-2E81-4885-899B-87A59668711A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1981610-673C-4B03-8D69-15C9333D5B9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43841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CD7025C-53AD-4BEC-8C31-FAD149C30997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DD8AAA9-ED71-4138-A5C9-B5484797A0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822802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09AC065-32E4-45EC-82B7-8B118B36D160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86A4019-0B52-4D11-800A-7FAB57DE481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3034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A76BDAD-D9BC-45F9-8BDE-8ADDCC115A65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E2E8EB0-32FC-4053-87DB-44484B11288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902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65F929C-77E7-470D-83BB-CABE604BE117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1D863D9-0532-47EC-966F-8CAAF75B9F7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36369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1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1" y="3938590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48201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604084A-C789-4F50-9837-AEB30F92118E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93F0731-793E-41A6-A9CC-8A1B0ED2035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64501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DF67336-0C28-482A-9D79-66C94E60E506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F856390-0A4E-4470-A3FA-0DEA94712D4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79923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3938590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09DDD29-45E4-43C5-B4A7-2B2F4B8B4900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352B44F-2CDA-4FB4-B0A7-93231CEE0DB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2633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5A3E027-5764-45F8-BF16-B9833F937399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10BE556-8009-48E4-AA78-95AA8D2C5CE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58313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F87F5B5-8E5A-41D3-8E1E-AA6B4D652907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070430-E16F-4380-BF47-B7F72D680C4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3716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80C8A64-375B-4C34-8FCE-9C6DF9A74BCE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CE19BED-6C6B-443E-B748-A544065061E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299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B9203D-3136-4C34-AB95-4E9F8A7FA845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01FB81D-C491-4415-8FFA-D96BCFB9FA1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051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50C8509-8E1D-46C1-AF85-3CA18B0ADCAE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38A4DF7-5390-4974-9E88-C4161EFECF7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175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5C2FF"/>
            </a:gs>
            <a:gs pos="39999">
              <a:srgbClr val="85C2FF"/>
            </a:gs>
            <a:gs pos="70000">
              <a:srgbClr val="C4D6EB"/>
            </a:gs>
            <a:gs pos="89000">
              <a:srgbClr val="DCE6F2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rgbClr val="000000">
                    <a:tint val="7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C4EC44E-D226-4C8E-B763-529536F5F885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rgbClr val="000000">
                    <a:tint val="7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E152589-8CC1-4F5F-9975-8AD1496452B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  <p:sldLayoutId id="2147484010" r:id="rId12"/>
    <p:sldLayoutId id="2147484011" r:id="rId13"/>
    <p:sldLayoutId id="214748401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5C2FF"/>
            </a:gs>
            <a:gs pos="39999">
              <a:srgbClr val="85C2FF"/>
            </a:gs>
            <a:gs pos="70000">
              <a:srgbClr val="C4D6EB"/>
            </a:gs>
            <a:gs pos="89000">
              <a:srgbClr val="DCE6F2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rgbClr val="000000">
                    <a:tint val="7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7DFDB50-B961-4135-8DED-D7E38C915A86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rgbClr val="000000">
                    <a:tint val="7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3F61D29-332F-48AE-8F23-1BB4728B38A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  <p:sldLayoutId id="2147484024" r:id="rId12"/>
    <p:sldLayoutId id="2147484025" r:id="rId13"/>
    <p:sldLayoutId id="214748402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5C2FF"/>
            </a:gs>
            <a:gs pos="39999">
              <a:srgbClr val="85C2FF"/>
            </a:gs>
            <a:gs pos="70000">
              <a:srgbClr val="C4D6EB"/>
            </a:gs>
            <a:gs pos="89000">
              <a:srgbClr val="DCE6F2"/>
            </a:gs>
            <a:gs pos="100000">
              <a:srgbClr val="FFEBF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rgbClr val="000000">
                    <a:tint val="7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BDF7BEF-56D0-441F-B10B-26FD9B9B9B7E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rgbClr val="000000">
                    <a:tint val="7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EF766EB-F58A-4F8A-B780-59BF25EB2D0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wmf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wmf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836613"/>
            <a:ext cx="7772400" cy="1079500"/>
          </a:xfrm>
        </p:spPr>
        <p:txBody>
          <a:bodyPr/>
          <a:lstStyle/>
          <a:p>
            <a:pPr eaLnBrk="1" hangingPunct="1"/>
            <a:r>
              <a:rPr lang="da-DK" altLang="en-US" b="1"/>
              <a:t>The Introductory Page</a:t>
            </a:r>
            <a:br>
              <a:rPr lang="da-DK" altLang="en-US" b="1"/>
            </a:br>
            <a:endParaRPr lang="da-DK" alt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141663"/>
            <a:ext cx="6400800" cy="2259012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3600"/>
              <a:t>Chris King</a:t>
            </a:r>
          </a:p>
          <a:p>
            <a:pPr mar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sz="3600"/>
          </a:p>
          <a:p>
            <a:pPr mar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3600"/>
              <a:t>The Sun Hotel</a:t>
            </a:r>
          </a:p>
          <a:p>
            <a:pPr mar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GB" altLang="en-US" sz="3600"/>
              <a:t>Hitchin 25-26 November 2016</a:t>
            </a:r>
          </a:p>
          <a:p>
            <a:pPr marL="0" indent="0"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da-DK" altLang="en-US" sz="3600"/>
          </a:p>
        </p:txBody>
      </p:sp>
      <p:pic>
        <p:nvPicPr>
          <p:cNvPr id="49156" name="Picture 5" descr="ABPS-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27088" y="1557338"/>
            <a:ext cx="74898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a-DK" altLang="en-US" sz="2800" b="1">
                <a:solidFill>
                  <a:srgbClr val="000000"/>
                </a:solidFill>
                <a:latin typeface="Arial" panose="020B0604020202020204" pitchFamily="34" charset="0"/>
              </a:rPr>
              <a:t>If you don’t tell the jury what you are exhibiting, don’t expect them to work it out for themselves ...</a:t>
            </a:r>
            <a:endParaRPr lang="en-GB" altLang="en-US" sz="2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1052513"/>
            <a:ext cx="9056687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5580063" y="404813"/>
            <a:ext cx="3348037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cs typeface="Times New Roman" panose="02020603050405020304" pitchFamily="18" charset="0"/>
              </a:rPr>
              <a:t>Aim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What am I trying to achieve?</a:t>
            </a:r>
            <a:endParaRPr lang="en-GB" altLang="en-US" sz="1800"/>
          </a:p>
        </p:txBody>
      </p:sp>
      <p:pic>
        <p:nvPicPr>
          <p:cNvPr id="61445" name="Picture 4" descr="ABPS-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844675"/>
            <a:ext cx="90678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5580063" y="404813"/>
            <a:ext cx="3348037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cs typeface="Times New Roman" panose="02020603050405020304" pitchFamily="18" charset="0"/>
              </a:rPr>
              <a:t>Structure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How have I put the exhibit together?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/>
              <a:t>What is my beginning and end?</a:t>
            </a:r>
            <a:endParaRPr lang="en-GB" altLang="en-US" sz="1800"/>
          </a:p>
        </p:txBody>
      </p:sp>
      <p:pic>
        <p:nvPicPr>
          <p:cNvPr id="63493" name="Picture 4" descr="ABPS-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492375"/>
            <a:ext cx="90773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5580063" y="404813"/>
            <a:ext cx="3348037" cy="443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cs typeface="Times New Roman" panose="02020603050405020304" pitchFamily="18" charset="0"/>
              </a:rPr>
              <a:t>Background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What is the historical context of my exhibit?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/>
              <a:t>An opportunity to deal with issues such as rarity.</a:t>
            </a:r>
          </a:p>
        </p:txBody>
      </p:sp>
      <p:pic>
        <p:nvPicPr>
          <p:cNvPr id="64517" name="Picture 4" descr="ABPS-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997200"/>
            <a:ext cx="9056688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4" descr="tr1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844675"/>
            <a:ext cx="18097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5580063" y="404813"/>
            <a:ext cx="3348037" cy="615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cs typeface="Times New Roman" panose="02020603050405020304" pitchFamily="18" charset="0"/>
              </a:rPr>
              <a:t>Conventions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These are important pieces of shorthand.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They help the judge to follow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the exhibit: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Ant = </a:t>
            </a:r>
            <a:r>
              <a:rPr lang="en-GB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Antiqua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Lap = </a:t>
            </a:r>
            <a:r>
              <a:rPr lang="en-GB" altLang="en-US" sz="2000">
                <a:latin typeface="Arial" panose="020B0604020202020204" pitchFamily="34" charset="0"/>
              </a:rPr>
              <a:t>Lapidar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latin typeface="Script12 BT" panose="03080709030305060304" pitchFamily="65" charset="0"/>
                <a:cs typeface="Times New Roman" panose="02020603050405020304" pitchFamily="18" charset="0"/>
              </a:rPr>
              <a:t>Manuscript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cds = circular date stamp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65542" name="Picture 4" descr="ABPS-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18125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25538"/>
            <a:ext cx="9031288" cy="397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Rectangle 5"/>
          <p:cNvSpPr>
            <a:spLocks noChangeArrowheads="1"/>
          </p:cNvSpPr>
          <p:nvPr/>
        </p:nvSpPr>
        <p:spPr bwMode="auto">
          <a:xfrm>
            <a:off x="5580063" y="404813"/>
            <a:ext cx="3563937" cy="622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cs typeface="Times New Roman" panose="02020603050405020304" pitchFamily="18" charset="0"/>
              </a:rPr>
              <a:t>The Plan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An exact guide to the exhibit.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Go to an exhibition and watch the judges looking at an exhibit where the introductory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page is inadequate.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pic>
        <p:nvPicPr>
          <p:cNvPr id="66565" name="Picture 4" descr="ABPS-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438400"/>
            <a:ext cx="9053513" cy="261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Rectangle 3"/>
          <p:cNvSpPr>
            <a:spLocks noChangeArrowheads="1"/>
          </p:cNvSpPr>
          <p:nvPr/>
        </p:nvSpPr>
        <p:spPr bwMode="auto">
          <a:xfrm>
            <a:off x="5580063" y="404813"/>
            <a:ext cx="3348037" cy="603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cs typeface="Times New Roman" panose="02020603050405020304" pitchFamily="18" charset="0"/>
              </a:rPr>
              <a:t>The Bibliography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Not every book on the subject.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Helps to demonstrate knowledge and research and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helps the judge to plan for the exhibition.</a:t>
            </a:r>
          </a:p>
        </p:txBody>
      </p:sp>
      <p:pic>
        <p:nvPicPr>
          <p:cNvPr id="67589" name="Picture 4" descr="ABPS-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37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343150"/>
            <a:ext cx="516255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5364163" y="2133600"/>
            <a:ext cx="792162" cy="7905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2411413" y="44450"/>
            <a:ext cx="865187" cy="8636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5292725" y="3429000"/>
            <a:ext cx="719138" cy="72072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0" y="1700213"/>
            <a:ext cx="1908175" cy="72072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5292725" y="2781300"/>
            <a:ext cx="1871663" cy="115252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-17463" y="2905125"/>
            <a:ext cx="1871663" cy="115252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395288" y="5516563"/>
            <a:ext cx="1873250" cy="115252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2036763" y="3789363"/>
            <a:ext cx="2808287" cy="268287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216525" y="2247900"/>
            <a:ext cx="1087438" cy="10668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7808913" y="2420938"/>
            <a:ext cx="468312" cy="252412"/>
          </a:xfrm>
          <a:prstGeom prst="rect">
            <a:avLst/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7808913" y="2655888"/>
            <a:ext cx="468312" cy="250825"/>
          </a:xfrm>
          <a:prstGeom prst="rect">
            <a:avLst/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7808913" y="2905125"/>
            <a:ext cx="468312" cy="252413"/>
          </a:xfrm>
          <a:prstGeom prst="rect">
            <a:avLst/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7808913" y="3155950"/>
            <a:ext cx="468312" cy="252413"/>
          </a:xfrm>
          <a:prstGeom prst="rect">
            <a:avLst/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7808913" y="3656013"/>
            <a:ext cx="468312" cy="252412"/>
          </a:xfrm>
          <a:prstGeom prst="rect">
            <a:avLst/>
          </a:prstGeom>
          <a:noFill/>
          <a:ln w="254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7808913" y="3409950"/>
            <a:ext cx="468312" cy="252413"/>
          </a:xfrm>
          <a:prstGeom prst="rect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5" grpId="0" animBg="1"/>
      <p:bldP spid="16" grpId="0" animBg="1"/>
      <p:bldP spid="17" grpId="0" animBg="1"/>
      <p:bldP spid="19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0"/>
            <a:ext cx="5203825" cy="702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-49213"/>
            <a:ext cx="5041900" cy="695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0"/>
            <a:ext cx="50419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ontent Placeholder 2"/>
          <p:cNvSpPr>
            <a:spLocks noGrp="1"/>
          </p:cNvSpPr>
          <p:nvPr>
            <p:ph idx="4294967295"/>
          </p:nvPr>
        </p:nvSpPr>
        <p:spPr>
          <a:xfrm>
            <a:off x="539750" y="1196975"/>
            <a:ext cx="7920038" cy="4895850"/>
          </a:xfrm>
        </p:spPr>
        <p:txBody>
          <a:bodyPr/>
          <a:lstStyle/>
          <a:p>
            <a:r>
              <a:rPr lang="en-GB" altLang="en-US"/>
              <a:t>Jurors get this in advance to do their homework</a:t>
            </a:r>
          </a:p>
          <a:p>
            <a:r>
              <a:rPr lang="en-GB" altLang="en-US"/>
              <a:t>Exhibitors should do what works for them, but the exhibit must be clear and structured. There are no absolute rules</a:t>
            </a:r>
          </a:p>
          <a:p>
            <a:r>
              <a:rPr lang="en-GB" altLang="en-US"/>
              <a:t>The key is to capture the interest of the viewer or juror.</a:t>
            </a:r>
          </a:p>
          <a:p>
            <a:r>
              <a:rPr lang="en-GB" altLang="en-US"/>
              <a:t>A clear simple front page and presentation goes a long way to achieving this.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360363"/>
            <a:ext cx="91440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GB" sz="3600" dirty="0">
                <a:latin typeface="+mn-lt"/>
                <a:ea typeface="+mn-ea"/>
                <a:cs typeface="Times New Roman" pitchFamily="18" charset="0"/>
              </a:rPr>
              <a:t>The Introductory Page</a:t>
            </a:r>
          </a:p>
        </p:txBody>
      </p:sp>
      <p:pic>
        <p:nvPicPr>
          <p:cNvPr id="51204" name="Picture 4" descr="ABPS-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431800"/>
            <a:ext cx="4305301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431800"/>
            <a:ext cx="4486275" cy="57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altLang="en-US" b="1"/>
              <a:t>Treatment (20%)</a:t>
            </a:r>
          </a:p>
        </p:txBody>
      </p:sp>
      <p:sp>
        <p:nvSpPr>
          <p:cNvPr id="73731" name="Content Placeholder 2"/>
          <p:cNvSpPr>
            <a:spLocks noGrp="1"/>
          </p:cNvSpPr>
          <p:nvPr>
            <p:ph idx="4294967295"/>
          </p:nvPr>
        </p:nvSpPr>
        <p:spPr>
          <a:xfrm>
            <a:off x="428625" y="1412875"/>
            <a:ext cx="8229600" cy="4130675"/>
          </a:xfrm>
        </p:spPr>
        <p:txBody>
          <a:bodyPr/>
          <a:lstStyle/>
          <a:p>
            <a:r>
              <a:rPr lang="en-GB" altLang="en-US"/>
              <a:t>Title - does it match the material</a:t>
            </a:r>
          </a:p>
          <a:p>
            <a:r>
              <a:rPr lang="en-GB" altLang="en-US"/>
              <a:t>Plan and introductory page</a:t>
            </a:r>
          </a:p>
          <a:p>
            <a:r>
              <a:rPr lang="en-GB" altLang="en-US"/>
              <a:t>Completeness and correctness of material – Selection of material</a:t>
            </a:r>
          </a:p>
          <a:p>
            <a:r>
              <a:rPr lang="en-GB" altLang="en-US"/>
              <a:t>Does the subject fit into the space available</a:t>
            </a:r>
          </a:p>
          <a:p>
            <a:r>
              <a:rPr lang="en-GB" altLang="en-US"/>
              <a:t>Originality </a:t>
            </a:r>
          </a:p>
          <a:p>
            <a:r>
              <a:rPr lang="en-GB" altLang="en-US"/>
              <a:t>Balance</a:t>
            </a:r>
          </a:p>
        </p:txBody>
      </p:sp>
      <p:pic>
        <p:nvPicPr>
          <p:cNvPr id="73732" name="Picture 4" descr="ABPS-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ABPS Exhibitions and International Committee</a:t>
            </a:r>
          </a:p>
        </p:txBody>
      </p:sp>
      <p:sp>
        <p:nvSpPr>
          <p:cNvPr id="757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/>
              <a:t>c/o The Philatelic Fund</a:t>
            </a:r>
          </a:p>
          <a:p>
            <a:pPr algn="ct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/>
              <a:t>Suite 145E, Business Design Centre</a:t>
            </a:r>
          </a:p>
          <a:p>
            <a:pPr algn="ct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/>
              <a:t>52 Upper Street</a:t>
            </a:r>
          </a:p>
          <a:p>
            <a:pPr algn="ct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/>
              <a:t>London N1 0QH</a:t>
            </a:r>
          </a:p>
          <a:p>
            <a:pPr algn="ctr">
              <a:lnSpc>
                <a:spcPct val="90000"/>
              </a:lnSpc>
              <a:buFont typeface="Arial" panose="020B0604020202020204" pitchFamily="34" charset="0"/>
              <a:buNone/>
            </a:pPr>
            <a:endParaRPr lang="en-GB" altLang="en-US"/>
          </a:p>
          <a:p>
            <a:pPr algn="ct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GB" altLang="en-US"/>
              <a:t>© ABPS 2016</a:t>
            </a:r>
          </a:p>
        </p:txBody>
      </p:sp>
      <p:pic>
        <p:nvPicPr>
          <p:cNvPr id="75780" name="Picture 4" descr="ABPS-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84213" y="1341438"/>
            <a:ext cx="78486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60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60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60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cs typeface="Times New Roman" panose="02020603050405020304" pitchFamily="18" charset="0"/>
              </a:rPr>
              <a:t>Structure</a:t>
            </a:r>
            <a:r>
              <a:rPr lang="en-GB" altLang="en-US" sz="3200">
                <a:cs typeface="Times New Roman" panose="02020603050405020304" pitchFamily="18" charset="0"/>
              </a:rPr>
              <a:t>: Explain how the exhibit is organised: How has the story been told?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3200" b="1"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cs typeface="Times New Roman" panose="02020603050405020304" pitchFamily="18" charset="0"/>
              </a:rPr>
              <a:t>Background: </a:t>
            </a:r>
            <a:r>
              <a:rPr lang="en-GB" altLang="en-US" sz="3200">
                <a:cs typeface="Times New Roman" panose="02020603050405020304" pitchFamily="18" charset="0"/>
              </a:rPr>
              <a:t>A short historical context.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3200" b="1"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cs typeface="Times New Roman" panose="02020603050405020304" pitchFamily="18" charset="0"/>
              </a:rPr>
              <a:t>Conventions: </a:t>
            </a:r>
            <a:r>
              <a:rPr lang="en-GB" altLang="en-US" sz="3200">
                <a:cs typeface="Times New Roman" panose="02020603050405020304" pitchFamily="18" charset="0"/>
              </a:rPr>
              <a:t>Standard abbreviations, use of text, graphics etc.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3200"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cs typeface="Times New Roman" panose="02020603050405020304" pitchFamily="18" charset="0"/>
              </a:rPr>
              <a:t>An Image:</a:t>
            </a:r>
            <a:r>
              <a:rPr lang="en-GB" altLang="en-US" sz="3200">
                <a:cs typeface="Times New Roman" panose="02020603050405020304" pitchFamily="18" charset="0"/>
              </a:rPr>
              <a:t> such as a map, or a key item: attracts attention to the exhibit.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360363"/>
            <a:ext cx="91440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GB" sz="3600" dirty="0">
                <a:latin typeface="+mn-lt"/>
                <a:ea typeface="+mn-ea"/>
                <a:cs typeface="Times New Roman" pitchFamily="18" charset="0"/>
              </a:rPr>
              <a:t>The Introductory Page</a:t>
            </a:r>
          </a:p>
        </p:txBody>
      </p:sp>
      <p:pic>
        <p:nvPicPr>
          <p:cNvPr id="53252" name="Picture 4" descr="ABPS-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95288" y="1341438"/>
            <a:ext cx="813752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60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60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60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cs typeface="Times New Roman" panose="02020603050405020304" pitchFamily="18" charset="0"/>
              </a:rPr>
              <a:t>Title</a:t>
            </a:r>
            <a:r>
              <a:rPr lang="en-GB" altLang="en-US" sz="3200">
                <a:cs typeface="Times New Roman" panose="02020603050405020304" pitchFamily="18" charset="0"/>
              </a:rPr>
              <a:t>: Choose a “working title”. This might end up being a final title, but as the material is worked with, the title might be redefined to fit the exhibit more precisely.</a:t>
            </a:r>
            <a:endParaRPr lang="en-GB" altLang="en-US" sz="18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360363"/>
            <a:ext cx="91440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GB" sz="3600" dirty="0">
                <a:latin typeface="+mn-lt"/>
                <a:ea typeface="+mn-ea"/>
                <a:cs typeface="Times New Roman" pitchFamily="18" charset="0"/>
              </a:rPr>
              <a:t>The Introductory Page</a:t>
            </a:r>
          </a:p>
        </p:txBody>
      </p:sp>
      <p:pic>
        <p:nvPicPr>
          <p:cNvPr id="54276" name="Picture 4" descr="ABPS-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95288" y="1341438"/>
            <a:ext cx="813752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60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60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60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cs typeface="Times New Roman" panose="02020603050405020304" pitchFamily="18" charset="0"/>
              </a:rPr>
              <a:t>Aim of exhibit</a:t>
            </a:r>
            <a:r>
              <a:rPr lang="en-GB" altLang="en-US" sz="3200">
                <a:cs typeface="Times New Roman" panose="02020603050405020304" pitchFamily="18" charset="0"/>
              </a:rPr>
              <a:t>: Just a few lines stating what is intended to be achieved with the exhibit. Be concise and to the point.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3200"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cs typeface="Times New Roman" panose="02020603050405020304" pitchFamily="18" charset="0"/>
              </a:rPr>
              <a:t>What is the scope of the exhibit?</a:t>
            </a:r>
            <a:endParaRPr lang="en-GB" altLang="en-US" sz="18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360363"/>
            <a:ext cx="91440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GB" sz="3600" dirty="0">
                <a:latin typeface="+mn-lt"/>
                <a:ea typeface="+mn-ea"/>
                <a:cs typeface="Times New Roman" pitchFamily="18" charset="0"/>
              </a:rPr>
              <a:t>The Introductory Page</a:t>
            </a:r>
          </a:p>
        </p:txBody>
      </p:sp>
      <p:pic>
        <p:nvPicPr>
          <p:cNvPr id="55300" name="Picture 4" descr="ABPS-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84213" y="1341438"/>
            <a:ext cx="7848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60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60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60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cs typeface="Times New Roman" panose="02020603050405020304" pitchFamily="18" charset="0"/>
              </a:rPr>
              <a:t>Plan: </a:t>
            </a:r>
            <a:r>
              <a:rPr lang="en-GB" altLang="en-US" sz="3200">
                <a:cs typeface="Times New Roman" panose="02020603050405020304" pitchFamily="18" charset="0"/>
              </a:rPr>
              <a:t>A graphical representation of the exhibit which corresponds exactly to its treatment.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3200"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cs typeface="Times New Roman" panose="02020603050405020304" pitchFamily="18" charset="0"/>
              </a:rPr>
              <a:t>Comment on key items.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3200"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32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360363"/>
            <a:ext cx="91440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GB" sz="3600" dirty="0">
                <a:latin typeface="+mn-lt"/>
                <a:ea typeface="+mn-ea"/>
                <a:cs typeface="Times New Roman" pitchFamily="18" charset="0"/>
              </a:rPr>
              <a:t>The Introductory Page</a:t>
            </a:r>
          </a:p>
        </p:txBody>
      </p:sp>
      <p:pic>
        <p:nvPicPr>
          <p:cNvPr id="56324" name="Picture 4" descr="ABPS-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84213" y="1341438"/>
            <a:ext cx="7920037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608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608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608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cs typeface="Times New Roman" panose="02020603050405020304" pitchFamily="18" charset="0"/>
              </a:rPr>
              <a:t>Bibliography: </a:t>
            </a:r>
            <a:r>
              <a:rPr lang="en-GB" altLang="en-US" sz="3200">
                <a:cs typeface="Times New Roman" panose="02020603050405020304" pitchFamily="18" charset="0"/>
              </a:rPr>
              <a:t>A short bibliography.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cs typeface="Times New Roman" panose="02020603050405020304" pitchFamily="18" charset="0"/>
              </a:rPr>
              <a:t>If the judge isn’t told where to find information, then don’t be surprised if they can’t understand the exhibit.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GB" altLang="en-US" sz="3200">
              <a:cs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en-US" sz="3200">
                <a:cs typeface="Times New Roman" panose="02020603050405020304" pitchFamily="18" charset="0"/>
              </a:rPr>
              <a:t>Exhibitors should reference themselves, if possible, preferably including own research.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360363"/>
            <a:ext cx="91440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GB" sz="3600" dirty="0">
                <a:latin typeface="+mn-lt"/>
                <a:ea typeface="+mn-ea"/>
                <a:cs typeface="Times New Roman" pitchFamily="18" charset="0"/>
              </a:rPr>
              <a:t>The Introductory Page</a:t>
            </a:r>
          </a:p>
        </p:txBody>
      </p:sp>
      <p:pic>
        <p:nvPicPr>
          <p:cNvPr id="57348" name="Picture 4" descr="ABPS-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Content Placeholder 2"/>
          <p:cNvSpPr>
            <a:spLocks noGrp="1"/>
          </p:cNvSpPr>
          <p:nvPr>
            <p:ph idx="4294967295"/>
          </p:nvPr>
        </p:nvSpPr>
        <p:spPr>
          <a:xfrm>
            <a:off x="1000125" y="1628775"/>
            <a:ext cx="7572375" cy="3840163"/>
          </a:xfrm>
        </p:spPr>
        <p:txBody>
          <a:bodyPr/>
          <a:lstStyle/>
          <a:p>
            <a:r>
              <a:rPr lang="en-GB" altLang="en-US"/>
              <a:t>Draft a front (introduction) page</a:t>
            </a:r>
          </a:p>
          <a:p>
            <a:r>
              <a:rPr lang="en-GB" altLang="en-US"/>
              <a:t>Write up the exhibit</a:t>
            </a:r>
          </a:p>
          <a:p>
            <a:r>
              <a:rPr lang="en-GB" altLang="en-US"/>
              <a:t>Re-visit the front page - does it say what you are now exhibiting?</a:t>
            </a:r>
          </a:p>
          <a:p>
            <a:r>
              <a:rPr lang="en-GB" altLang="en-US"/>
              <a:t>Invariably, re-write the front page</a:t>
            </a:r>
          </a:p>
        </p:txBody>
      </p:sp>
      <p:pic>
        <p:nvPicPr>
          <p:cNvPr id="58371" name="Picture 4" descr="ABPS-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0" y="360363"/>
            <a:ext cx="91440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GB" sz="3600" dirty="0">
                <a:latin typeface="+mn-lt"/>
                <a:ea typeface="+mn-ea"/>
                <a:cs typeface="Times New Roman" pitchFamily="18" charset="0"/>
              </a:rPr>
              <a:t>The Introductory Page: Reality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Rectangle 2"/>
          <p:cNvSpPr>
            <a:spLocks noChangeArrowheads="1"/>
          </p:cNvSpPr>
          <p:nvPr/>
        </p:nvSpPr>
        <p:spPr bwMode="auto">
          <a:xfrm>
            <a:off x="5580063" y="404813"/>
            <a:ext cx="3348037" cy="618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>
                <a:cs typeface="Times New Roman" panose="02020603050405020304" pitchFamily="18" charset="0"/>
              </a:rPr>
              <a:t>Title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The title should precisely encapsulate the exhibit. Not like these 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en-US" sz="2000" i="1">
                <a:cs typeface="Times New Roman" panose="02020603050405020304" pitchFamily="18" charset="0"/>
              </a:rPr>
              <a:t>Österreichische Internationale Korrespondenz in Europa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en-US" sz="1000" i="1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i="1"/>
              <a:t>Wien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en-US" sz="1000" i="1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i="1"/>
              <a:t>The old letters of Belarus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 i="1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i="1"/>
              <a:t>Postal History of Bosnia-Herzegovina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 i="1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i="1"/>
              <a:t>Postal History of Brno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 i="1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i="1"/>
              <a:t>Cancellations from the Danzig area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000" i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i="1"/>
              <a:t>Dutch Colonies : Postal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i="1"/>
              <a:t>Routes and Rates</a:t>
            </a:r>
            <a:endParaRPr lang="en-GB" altLang="en-US" sz="1800" i="1"/>
          </a:p>
        </p:txBody>
      </p:sp>
      <p:pic>
        <p:nvPicPr>
          <p:cNvPr id="60420" name="Picture 4" descr="ABPS-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6054725"/>
            <a:ext cx="5143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560</Words>
  <Application>Microsoft Office PowerPoint</Application>
  <PresentationFormat>On-screen Show (4:3)</PresentationFormat>
  <Paragraphs>163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Calibri</vt:lpstr>
      <vt:lpstr>Arial</vt:lpstr>
      <vt:lpstr>Times New Roman</vt:lpstr>
      <vt:lpstr>Script12 BT</vt:lpstr>
      <vt:lpstr>1_Office Theme</vt:lpstr>
      <vt:lpstr>Office Theme</vt:lpstr>
      <vt:lpstr>2_Office Theme</vt:lpstr>
      <vt:lpstr>The Introductory Page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Treatment (20%)</vt:lpstr>
      <vt:lpstr>ABPS Exhibitions and International Committee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Introductory Page</dc:title>
  <dc:creator>ChrisKing</dc:creator>
  <cp:lastModifiedBy>Chris King</cp:lastModifiedBy>
  <cp:revision>23</cp:revision>
  <cp:lastPrinted>2013-08-24T18:36:35Z</cp:lastPrinted>
  <dcterms:created xsi:type="dcterms:W3CDTF">2013-08-22T20:32:41Z</dcterms:created>
  <dcterms:modified xsi:type="dcterms:W3CDTF">2016-11-22T16:12:41Z</dcterms:modified>
</cp:coreProperties>
</file>