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44"/>
  </p:notesMasterIdLst>
  <p:handoutMasterIdLst>
    <p:handoutMasterId r:id="rId45"/>
  </p:handoutMasterIdLst>
  <p:sldIdLst>
    <p:sldId id="462" r:id="rId2"/>
    <p:sldId id="461" r:id="rId3"/>
    <p:sldId id="468" r:id="rId4"/>
    <p:sldId id="469" r:id="rId5"/>
    <p:sldId id="472" r:id="rId6"/>
    <p:sldId id="501" r:id="rId7"/>
    <p:sldId id="528" r:id="rId8"/>
    <p:sldId id="474" r:id="rId9"/>
    <p:sldId id="529" r:id="rId10"/>
    <p:sldId id="530" r:id="rId11"/>
    <p:sldId id="511" r:id="rId12"/>
    <p:sldId id="531" r:id="rId13"/>
    <p:sldId id="424" r:id="rId14"/>
    <p:sldId id="426" r:id="rId15"/>
    <p:sldId id="427" r:id="rId16"/>
    <p:sldId id="489" r:id="rId17"/>
    <p:sldId id="465" r:id="rId18"/>
    <p:sldId id="466" r:id="rId19"/>
    <p:sldId id="467" r:id="rId20"/>
    <p:sldId id="513" r:id="rId21"/>
    <p:sldId id="514" r:id="rId22"/>
    <p:sldId id="515" r:id="rId23"/>
    <p:sldId id="516" r:id="rId24"/>
    <p:sldId id="517" r:id="rId25"/>
    <p:sldId id="518" r:id="rId26"/>
    <p:sldId id="519" r:id="rId27"/>
    <p:sldId id="520" r:id="rId28"/>
    <p:sldId id="521" r:id="rId29"/>
    <p:sldId id="522" r:id="rId30"/>
    <p:sldId id="523" r:id="rId31"/>
    <p:sldId id="524" r:id="rId32"/>
    <p:sldId id="525" r:id="rId33"/>
    <p:sldId id="574" r:id="rId34"/>
    <p:sldId id="575" r:id="rId35"/>
    <p:sldId id="568" r:id="rId36"/>
    <p:sldId id="569" r:id="rId37"/>
    <p:sldId id="570" r:id="rId38"/>
    <p:sldId id="571" r:id="rId39"/>
    <p:sldId id="572" r:id="rId40"/>
    <p:sldId id="573" r:id="rId41"/>
    <p:sldId id="576" r:id="rId42"/>
    <p:sldId id="577" r:id="rId43"/>
  </p:sldIdLst>
  <p:sldSz cx="9144000" cy="6858000" type="screen4x3"/>
  <p:notesSz cx="6669088" cy="9928225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5057">
          <p15:clr>
            <a:srgbClr val="A4A3A4"/>
          </p15:clr>
        </p15:guide>
        <p15:guide id="3" pos="1111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0000"/>
    <a:srgbClr val="CC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189" autoAdjust="0"/>
    <p:restoredTop sz="94660"/>
  </p:normalViewPr>
  <p:slideViewPr>
    <p:cSldViewPr>
      <p:cViewPr varScale="1">
        <p:scale>
          <a:sx n="133" d="100"/>
          <a:sy n="133" d="100"/>
        </p:scale>
        <p:origin x="138" y="180"/>
      </p:cViewPr>
      <p:guideLst>
        <p:guide orient="horz" pos="2160"/>
        <p:guide pos="5057"/>
        <p:guide pos="1111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358" y="-108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29" tIns="47414" rIns="94829" bIns="47414" numCol="1" anchor="t" anchorCtr="0" compatLnSpc="1">
            <a:prstTxWarp prst="textNoShape">
              <a:avLst/>
            </a:prstTxWarp>
          </a:bodyPr>
          <a:lstStyle>
            <a:lvl1pPr defTabSz="947738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250" y="0"/>
            <a:ext cx="2889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29" tIns="47414" rIns="94829" bIns="47414" numCol="1" anchor="t" anchorCtr="0" compatLnSpc="1">
            <a:prstTxWarp prst="textNoShape">
              <a:avLst/>
            </a:prstTxWarp>
          </a:bodyPr>
          <a:lstStyle>
            <a:lvl1pPr algn="r" defTabSz="947738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09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8908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29" tIns="47414" rIns="94829" bIns="47414" numCol="1" anchor="b" anchorCtr="0" compatLnSpc="1">
            <a:prstTxWarp prst="textNoShape">
              <a:avLst/>
            </a:prstTxWarp>
          </a:bodyPr>
          <a:lstStyle>
            <a:lvl1pPr defTabSz="947738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09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250" y="9431338"/>
            <a:ext cx="2889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29" tIns="47414" rIns="94829" bIns="47414" numCol="1" anchor="b" anchorCtr="0" compatLnSpc="1">
            <a:prstTxWarp prst="textNoShape">
              <a:avLst/>
            </a:prstTxWarp>
          </a:bodyPr>
          <a:lstStyle>
            <a:lvl1pPr algn="r" defTabSz="947738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fld id="{14739EF1-1036-4B24-91E0-C65F26F732E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50745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29" tIns="47414" rIns="94829" bIns="47414" numCol="1" anchor="t" anchorCtr="0" compatLnSpc="1">
            <a:prstTxWarp prst="textNoShape">
              <a:avLst/>
            </a:prstTxWarp>
          </a:bodyPr>
          <a:lstStyle>
            <a:lvl1pPr defTabSz="947738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89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29" tIns="47414" rIns="94829" bIns="47414" numCol="1" anchor="t" anchorCtr="0" compatLnSpc="1">
            <a:prstTxWarp prst="textNoShape">
              <a:avLst/>
            </a:prstTxWarp>
          </a:bodyPr>
          <a:lstStyle>
            <a:lvl1pPr algn="r" defTabSz="947738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5663" y="746125"/>
            <a:ext cx="4959350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4875"/>
            <a:ext cx="533558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29" tIns="47414" rIns="94829" bIns="474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8908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29" tIns="47414" rIns="94829" bIns="47414" numCol="1" anchor="b" anchorCtr="0" compatLnSpc="1">
            <a:prstTxWarp prst="textNoShape">
              <a:avLst/>
            </a:prstTxWarp>
          </a:bodyPr>
          <a:lstStyle>
            <a:lvl1pPr defTabSz="947738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31338"/>
            <a:ext cx="2889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29" tIns="47414" rIns="94829" bIns="47414" numCol="1" anchor="b" anchorCtr="0" compatLnSpc="1">
            <a:prstTxWarp prst="textNoShape">
              <a:avLst/>
            </a:prstTxWarp>
          </a:bodyPr>
          <a:lstStyle>
            <a:lvl1pPr algn="r" defTabSz="947738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fld id="{9AA6DFEC-3354-42FA-831E-A333DCF5477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88167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6125"/>
            <a:ext cx="4962525" cy="3721100"/>
          </a:xfrm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6125"/>
            <a:ext cx="4962525" cy="3721100"/>
          </a:xfrm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6125"/>
            <a:ext cx="4962525" cy="3721100"/>
          </a:xfrm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4716464"/>
            <a:ext cx="5335588" cy="446722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6125"/>
            <a:ext cx="4962525" cy="3721100"/>
          </a:xfrm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6125"/>
            <a:ext cx="4962525" cy="3721100"/>
          </a:xfrm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6125"/>
            <a:ext cx="4962525" cy="3721100"/>
          </a:xfrm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6125"/>
            <a:ext cx="4962525" cy="3721100"/>
          </a:xfrm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79DE8-C1B7-4CC3-A371-4B32D2AB4954}" type="datetimeFigureOut">
              <a:rPr lang="en-US"/>
              <a:pPr>
                <a:defRPr/>
              </a:pPr>
              <a:t>11/22/2016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53BE5-F86E-4C99-B260-7C7C5B1D70D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263C2-A76A-4FE5-8C1F-A68C042C598C}" type="datetimeFigureOut">
              <a:rPr lang="en-US"/>
              <a:pPr>
                <a:defRPr/>
              </a:pPr>
              <a:t>11/22/2016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01633-879F-4A86-822A-46AFAF62CA7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735F0-77B0-4A24-9C48-4BB625D16205}" type="datetimeFigureOut">
              <a:rPr lang="en-US"/>
              <a:pPr>
                <a:defRPr/>
              </a:pPr>
              <a:t>11/22/2016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35516-5C55-49F6-A25E-0A1308ECAAE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1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1" y="3938590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half" idx="3"/>
          </p:nvPr>
        </p:nvSpPr>
        <p:spPr>
          <a:xfrm>
            <a:off x="4648201" y="1600202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AD8CF-3461-41A0-899D-5DD8A137AD3E}" type="datetimeFigureOut">
              <a:rPr lang="en-US"/>
              <a:pPr>
                <a:defRPr/>
              </a:pPr>
              <a:t>11/22/2016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CD1C4-09E6-44F8-9B83-9B062CFE42B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1" y="1600202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600202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BB80A-8FA9-425C-B0C1-49E80E85904E}" type="datetimeFigureOut">
              <a:rPr lang="en-US"/>
              <a:pPr>
                <a:defRPr/>
              </a:pPr>
              <a:t>11/22/2016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DA0298-78E0-4519-9285-46BE755697A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600200"/>
            <a:ext cx="8229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3938590"/>
            <a:ext cx="8229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4402C-D042-4313-B88F-EB0F57CFAC4E}" type="datetimeFigureOut">
              <a:rPr lang="en-US"/>
              <a:pPr>
                <a:defRPr/>
              </a:pPr>
              <a:t>11/22/2016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C80AD-657F-4F05-9C68-F08D5F2448F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0BD5F6-B875-4E55-9121-0B80BC39DBB0}" type="datetimeFigureOut">
              <a:rPr lang="en-US"/>
              <a:pPr>
                <a:defRPr/>
              </a:pPr>
              <a:t>11/22/2016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CE03D-AA5A-487C-839A-AA230101B0F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81EE9-41E1-4702-8E26-2627FC3FF3F5}" type="datetimeFigureOut">
              <a:rPr lang="en-US"/>
              <a:pPr>
                <a:defRPr/>
              </a:pPr>
              <a:t>11/22/2016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A1924-AD2E-4017-AB84-4D164B72356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754A1-BB99-4EDC-A616-4B2599F8FA94}" type="datetimeFigureOut">
              <a:rPr lang="en-US"/>
              <a:pPr>
                <a:defRPr/>
              </a:pPr>
              <a:t>11/22/2016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999EE-7C34-41E8-AC37-7ED0DE123BE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B493F-5284-4911-8D49-B0CC444B117C}" type="datetimeFigureOut">
              <a:rPr lang="en-US"/>
              <a:pPr>
                <a:defRPr/>
              </a:pPr>
              <a:t>11/22/2016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08131-2CCF-45CD-B1F3-FB7A9209C4C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80B79-A84A-4A50-88B0-501D27FAE299}" type="datetimeFigureOut">
              <a:rPr lang="en-US"/>
              <a:pPr>
                <a:defRPr/>
              </a:pPr>
              <a:t>11/22/2016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FCFF4-1699-4B84-8137-6CA7FC9FB10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2D479-6DBA-4AC9-B56D-131710C33603}" type="datetimeFigureOut">
              <a:rPr lang="en-US"/>
              <a:pPr>
                <a:defRPr/>
              </a:pPr>
              <a:t>11/22/2016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731D7-1F6D-4E07-8355-062E9A4F3FD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F2C99-8AC0-43E9-AD41-8D6407323EFF}" type="datetimeFigureOut">
              <a:rPr lang="en-US"/>
              <a:pPr>
                <a:defRPr/>
              </a:pPr>
              <a:t>11/22/2016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CECBD0-8B4F-4EFF-8D33-698487CC1FA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8BB4F-2249-4AB9-99D8-16A7CD1E8778}" type="datetimeFigureOut">
              <a:rPr lang="en-US"/>
              <a:pPr>
                <a:defRPr/>
              </a:pPr>
              <a:t>11/22/2016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CAA93D-AE3E-4ABF-81DF-045227BE3E6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5C2FF"/>
            </a:gs>
            <a:gs pos="39999">
              <a:srgbClr val="85C2FF"/>
            </a:gs>
            <a:gs pos="70000">
              <a:srgbClr val="C4D6EB"/>
            </a:gs>
            <a:gs pos="89000">
              <a:srgbClr val="DCE6F2"/>
            </a:gs>
            <a:gs pos="100000">
              <a:srgbClr val="FFEBFA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1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1" y="1600202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1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C6B6EA1-B3E0-4EA4-836F-A95ADC1D3290}" type="datetimeFigureOut">
              <a:rPr lang="en-US"/>
              <a:pPr>
                <a:defRPr/>
              </a:pPr>
              <a:t>11/22/2016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1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36EAC58-2AE0-4036-96D9-FB72ED20834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wmf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wmf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.w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2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1" y="836714"/>
            <a:ext cx="7772400" cy="1080119"/>
          </a:xfrm>
        </p:spPr>
        <p:txBody>
          <a:bodyPr/>
          <a:lstStyle/>
          <a:p>
            <a:pPr eaLnBrk="1" hangingPunct="1"/>
            <a:r>
              <a:rPr lang="da-DK" b="1" dirty="0"/>
              <a:t>Presentation</a:t>
            </a:r>
            <a:br>
              <a:rPr lang="da-DK" b="1" dirty="0"/>
            </a:br>
            <a:endParaRPr lang="da-DK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2519360"/>
            <a:ext cx="9036495" cy="2259012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da-DK" sz="3600" dirty="0"/>
              <a:t>The Sun Hotel, </a:t>
            </a:r>
            <a:r>
              <a:rPr lang="da-DK" sz="3600" dirty="0" err="1"/>
              <a:t>Hitchin</a:t>
            </a:r>
            <a:r>
              <a:rPr lang="da-DK" sz="3600" dirty="0"/>
              <a:t>,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da-DK" sz="3600" dirty="0"/>
              <a:t>25-26 November 2016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en-GB" sz="3600" dirty="0"/>
              <a:t>Association of British Philatelic Societies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da-DK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39840" y="4778372"/>
            <a:ext cx="1464319" cy="1402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810444" y="1809038"/>
            <a:ext cx="74893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a-DK" sz="2800" b="1" dirty="0"/>
              <a:t>A little care goes a long, long way</a:t>
            </a:r>
            <a:endParaRPr lang="en-GB" sz="2800" dirty="0"/>
          </a:p>
        </p:txBody>
      </p:sp>
      <p:pic>
        <p:nvPicPr>
          <p:cNvPr id="7" name="Picture 4" descr="ABPS-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4088" y="6321251"/>
            <a:ext cx="5143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16667E-6 -3.7037E-7 L 4.16667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8256" y="2910423"/>
            <a:ext cx="7687490" cy="29854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dirty="0">
                <a:latin typeface="+mj-lt"/>
              </a:rPr>
              <a:t>If there is no coherent and structured</a:t>
            </a:r>
          </a:p>
          <a:p>
            <a:pPr algn="ctr"/>
            <a:r>
              <a:rPr lang="en-GB" sz="3200" dirty="0">
                <a:latin typeface="+mj-lt"/>
              </a:rPr>
              <a:t>approach to Presentation and Layout .... </a:t>
            </a:r>
          </a:p>
          <a:p>
            <a:pPr algn="ctr"/>
            <a:endParaRPr lang="en-GB" sz="2800" dirty="0"/>
          </a:p>
          <a:p>
            <a:pPr algn="ctr"/>
            <a:r>
              <a:rPr lang="en-GB" sz="3200" dirty="0">
                <a:latin typeface="+mj-lt"/>
              </a:rPr>
              <a:t>.... then Treatment </a:t>
            </a:r>
          </a:p>
          <a:p>
            <a:pPr algn="ctr"/>
            <a:r>
              <a:rPr lang="en-GB" sz="3200" dirty="0">
                <a:latin typeface="+mj-lt"/>
              </a:rPr>
              <a:t>won’t be coherent and structured, </a:t>
            </a:r>
          </a:p>
          <a:p>
            <a:pPr algn="ctr"/>
            <a:r>
              <a:rPr lang="en-GB" sz="3200" dirty="0">
                <a:latin typeface="+mj-lt"/>
              </a:rPr>
              <a:t>and it will be hard for the jury to understand.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95347" y="1388676"/>
            <a:ext cx="435330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dirty="0">
                <a:latin typeface="+mj-lt"/>
              </a:rPr>
              <a:t>A Fundamental Principle </a:t>
            </a:r>
          </a:p>
          <a:p>
            <a:pPr algn="ctr"/>
            <a:r>
              <a:rPr lang="en-GB" sz="3200" dirty="0">
                <a:latin typeface="+mj-lt"/>
              </a:rPr>
              <a:t>of Exhibit Construction.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0" y="360000"/>
            <a:ext cx="9144000" cy="90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Presentation</a:t>
            </a:r>
          </a:p>
        </p:txBody>
      </p:sp>
      <p:pic>
        <p:nvPicPr>
          <p:cNvPr id="7" name="Picture 4" descr="ABPS-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4088" y="6321251"/>
            <a:ext cx="5143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891092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0" y="2736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4000" kern="0" dirty="0"/>
              <a:t>Presentation isn’t just about layout ….</a:t>
            </a:r>
          </a:p>
        </p:txBody>
      </p:sp>
      <p:pic>
        <p:nvPicPr>
          <p:cNvPr id="3" name="Picture 4" descr="ABPS-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4088" y="6321251"/>
            <a:ext cx="5143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527788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35696" y="705178"/>
            <a:ext cx="6192688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>
                <a:latin typeface="+mj-lt"/>
              </a:rPr>
              <a:t>Choice of Material </a:t>
            </a:r>
          </a:p>
          <a:p>
            <a:endParaRPr lang="en-GB" b="1" dirty="0"/>
          </a:p>
          <a:p>
            <a:pPr marL="457200" indent="-457200">
              <a:buFont typeface="Wingdings" pitchFamily="2" charset="2"/>
              <a:buChar char="ü"/>
            </a:pPr>
            <a:r>
              <a:rPr lang="en-GB" sz="2800" dirty="0">
                <a:latin typeface="Calibri" pitchFamily="34" charset="0"/>
              </a:rPr>
              <a:t>Aesthetically pleasing 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GB" sz="2800" dirty="0">
                <a:latin typeface="Calibri" pitchFamily="34" charset="0"/>
              </a:rPr>
              <a:t>Good condition 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GB" sz="2800" dirty="0">
                <a:latin typeface="Calibri" pitchFamily="34" charset="0"/>
              </a:rPr>
              <a:t>Interesting to look at 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GB" sz="2800" dirty="0">
                <a:latin typeface="Calibri" pitchFamily="34" charset="0"/>
              </a:rPr>
              <a:t>Interesting contents 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GB" sz="2800" dirty="0">
                <a:latin typeface="Calibri" pitchFamily="34" charset="0"/>
              </a:rPr>
              <a:t>Helps show knowledge 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GB" sz="2800" dirty="0">
                <a:latin typeface="Calibri" pitchFamily="34" charset="0"/>
              </a:rPr>
              <a:t>Demonstrates rarity 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GB" sz="2800" dirty="0">
                <a:latin typeface="Calibri" pitchFamily="34" charset="0"/>
              </a:rPr>
              <a:t>Relevant to the exhibit 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GB" sz="2800" dirty="0">
                <a:latin typeface="Calibri" pitchFamily="34" charset="0"/>
              </a:rPr>
              <a:t>Is not duplicated 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GB" sz="2800" dirty="0">
                <a:latin typeface="Calibri" pitchFamily="34" charset="0"/>
              </a:rPr>
              <a:t>Good research material 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GB" sz="2800" dirty="0">
                <a:latin typeface="Calibri" pitchFamily="34" charset="0"/>
              </a:rPr>
              <a:t>Takes the story forward 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GB" sz="2800" dirty="0">
                <a:latin typeface="Calibri" pitchFamily="34" charset="0"/>
              </a:rPr>
              <a:t>Is varied in usage and destination </a:t>
            </a:r>
          </a:p>
        </p:txBody>
      </p:sp>
      <p:pic>
        <p:nvPicPr>
          <p:cNvPr id="4" name="Picture 4" descr="ABPS-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4088" y="6321251"/>
            <a:ext cx="5143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835696" y="707787"/>
            <a:ext cx="6192688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>
                <a:latin typeface="+mj-lt"/>
              </a:rPr>
              <a:t>Choice of Material </a:t>
            </a:r>
          </a:p>
          <a:p>
            <a:endParaRPr lang="en-GB" b="1" dirty="0"/>
          </a:p>
          <a:p>
            <a:pPr marL="457200" indent="-457200">
              <a:buFont typeface="Wingdings" pitchFamily="2" charset="2"/>
              <a:buChar char="ü"/>
            </a:pPr>
            <a:r>
              <a:rPr lang="en-GB" sz="2800" dirty="0">
                <a:latin typeface="Calibri" pitchFamily="34" charset="0"/>
              </a:rPr>
              <a:t>Aesthetically pleasing 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GB" sz="2800" dirty="0">
                <a:latin typeface="Calibri" pitchFamily="34" charset="0"/>
              </a:rPr>
              <a:t>Good condition 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GB" sz="2800" dirty="0">
                <a:latin typeface="Calibri" pitchFamily="34" charset="0"/>
              </a:rPr>
              <a:t>Interesting to look at 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GB" sz="2800" dirty="0">
                <a:latin typeface="Calibri" pitchFamily="34" charset="0"/>
              </a:rPr>
              <a:t>Interesting contents 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GB" sz="2800" dirty="0">
                <a:latin typeface="Calibri" pitchFamily="34" charset="0"/>
              </a:rPr>
              <a:t>Helps show knowledge 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GB" sz="2800" dirty="0">
                <a:latin typeface="Calibri" pitchFamily="34" charset="0"/>
              </a:rPr>
              <a:t>Demonstrates rarity 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GB" sz="2800" dirty="0">
                <a:latin typeface="Calibri" pitchFamily="34" charset="0"/>
              </a:rPr>
              <a:t>Relevant to the exhibit 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GB" sz="2800" dirty="0">
                <a:latin typeface="Calibri" pitchFamily="34" charset="0"/>
              </a:rPr>
              <a:t>Is not duplicated 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GB" sz="2800" dirty="0">
                <a:latin typeface="Calibri" pitchFamily="34" charset="0"/>
              </a:rPr>
              <a:t>Good research material 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GB" sz="2800" dirty="0">
                <a:latin typeface="Calibri" pitchFamily="34" charset="0"/>
              </a:rPr>
              <a:t>Takes the story forward 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GB" sz="2800" dirty="0">
                <a:latin typeface="Calibri" pitchFamily="34" charset="0"/>
              </a:rPr>
              <a:t>Is varied in usage and destination </a:t>
            </a:r>
          </a:p>
        </p:txBody>
      </p:sp>
    </p:spTree>
    <p:extLst>
      <p:ext uri="{BB962C8B-B14F-4D97-AF65-F5344CB8AC3E}">
        <p14:creationId xmlns:p14="http://schemas.microsoft.com/office/powerpoint/2010/main" val="3199277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 idx="4294967295"/>
          </p:nvPr>
        </p:nvSpPr>
        <p:spPr>
          <a:xfrm>
            <a:off x="0" y="273600"/>
            <a:ext cx="9143999" cy="1144800"/>
          </a:xfrm>
        </p:spPr>
        <p:txBody>
          <a:bodyPr/>
          <a:lstStyle/>
          <a:p>
            <a:r>
              <a:rPr lang="en-GB" sz="4000" dirty="0"/>
              <a:t>Thinking about Presentation</a:t>
            </a:r>
            <a:br>
              <a:rPr lang="en-GB" sz="4000" dirty="0"/>
            </a:br>
            <a:r>
              <a:rPr lang="en-GB" sz="4000" dirty="0"/>
              <a:t>Balance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4294967295"/>
          </p:nvPr>
        </p:nvSpPr>
        <p:spPr>
          <a:xfrm>
            <a:off x="1403648" y="1620000"/>
            <a:ext cx="6660000" cy="4680000"/>
          </a:xfrm>
        </p:spPr>
        <p:txBody>
          <a:bodyPr/>
          <a:lstStyle/>
          <a:p>
            <a:r>
              <a:rPr lang="en-GB" dirty="0"/>
              <a:t>Balance of each page. Ensure the page does not look too quirky</a:t>
            </a:r>
          </a:p>
          <a:p>
            <a:r>
              <a:rPr lang="en-GB" dirty="0"/>
              <a:t>Balance of each frame. Double sheets and key items in appropriate positions</a:t>
            </a:r>
          </a:p>
          <a:p>
            <a:r>
              <a:rPr lang="en-GB" dirty="0"/>
              <a:t>Balance of material in the exhibit</a:t>
            </a:r>
          </a:p>
          <a:p>
            <a:r>
              <a:rPr lang="en-GB" dirty="0"/>
              <a:t>No large chronological gaps</a:t>
            </a:r>
          </a:p>
        </p:txBody>
      </p:sp>
      <p:pic>
        <p:nvPicPr>
          <p:cNvPr id="5" name="Picture 4" descr="ABPS-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4088" y="6321251"/>
            <a:ext cx="5143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GB" sz="4000" dirty="0"/>
              <a:t>Thinking about Presentation</a:t>
            </a:r>
            <a:br>
              <a:rPr lang="en-GB" sz="4000" dirty="0"/>
            </a:br>
            <a:r>
              <a:rPr lang="en-GB" sz="4000" dirty="0"/>
              <a:t>Cohesion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4294967295"/>
          </p:nvPr>
        </p:nvSpPr>
        <p:spPr>
          <a:xfrm>
            <a:off x="1403648" y="1620000"/>
            <a:ext cx="6660000" cy="4680000"/>
          </a:xfrm>
        </p:spPr>
        <p:txBody>
          <a:bodyPr/>
          <a:lstStyle/>
          <a:p>
            <a:r>
              <a:rPr lang="en-GB" dirty="0"/>
              <a:t>Page frames, running headers and flags or Coats of Arms etc.</a:t>
            </a:r>
          </a:p>
          <a:p>
            <a:r>
              <a:rPr lang="en-GB" dirty="0"/>
              <a:t>Mounts and shapes</a:t>
            </a:r>
          </a:p>
          <a:p>
            <a:r>
              <a:rPr lang="en-GB" dirty="0"/>
              <a:t>Fonts and use of bold, or italic lettering</a:t>
            </a:r>
          </a:p>
          <a:p>
            <a:r>
              <a:rPr lang="en-GB" dirty="0"/>
              <a:t>Pages and protectors</a:t>
            </a:r>
          </a:p>
          <a:p>
            <a:r>
              <a:rPr lang="en-GB" dirty="0"/>
              <a:t>Use of colours</a:t>
            </a:r>
          </a:p>
          <a:p>
            <a:r>
              <a:rPr lang="en-GB" dirty="0"/>
              <a:t>Illustrations and maps</a:t>
            </a:r>
          </a:p>
        </p:txBody>
      </p:sp>
      <p:pic>
        <p:nvPicPr>
          <p:cNvPr id="5" name="Picture 4" descr="ABPS-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4088" y="6321251"/>
            <a:ext cx="5143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9144000" cy="1143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GB" sz="4000" dirty="0"/>
              <a:t>Thinking about Presentation</a:t>
            </a:r>
            <a:br>
              <a:rPr lang="en-GB" sz="4000" dirty="0"/>
            </a:br>
            <a:r>
              <a:rPr lang="en-GB" sz="4000" dirty="0"/>
              <a:t>Cohesion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4294967295"/>
          </p:nvPr>
        </p:nvSpPr>
        <p:spPr>
          <a:xfrm>
            <a:off x="1403648" y="1620000"/>
            <a:ext cx="7200800" cy="4572000"/>
          </a:xfrm>
        </p:spPr>
        <p:txBody>
          <a:bodyPr/>
          <a:lstStyle/>
          <a:p>
            <a:r>
              <a:rPr lang="en-GB" dirty="0"/>
              <a:t>Amount of write up</a:t>
            </a:r>
          </a:p>
          <a:p>
            <a:r>
              <a:rPr lang="en-GB" dirty="0"/>
              <a:t>Page visual effect</a:t>
            </a:r>
          </a:p>
          <a:p>
            <a:r>
              <a:rPr lang="en-GB" dirty="0"/>
              <a:t>Exhibition frame visual effect</a:t>
            </a:r>
          </a:p>
          <a:p>
            <a:r>
              <a:rPr lang="en-GB" dirty="0"/>
              <a:t>Location of key items in the frame</a:t>
            </a:r>
          </a:p>
          <a:p>
            <a:r>
              <a:rPr lang="en-GB" dirty="0"/>
              <a:t>Story chapters beginning and ending location</a:t>
            </a:r>
          </a:p>
          <a:p>
            <a:r>
              <a:rPr lang="en-GB" dirty="0"/>
              <a:t>White spaces</a:t>
            </a:r>
          </a:p>
          <a:p>
            <a:r>
              <a:rPr lang="en-GB" dirty="0"/>
              <a:t>Drawing attention to key items</a:t>
            </a:r>
          </a:p>
        </p:txBody>
      </p:sp>
      <p:pic>
        <p:nvPicPr>
          <p:cNvPr id="5" name="Picture 4" descr="ABPS-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4088" y="6321251"/>
            <a:ext cx="5143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47152"/>
            <a:ext cx="9144000" cy="849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dirty="0">
                <a:latin typeface="+mj-lt"/>
                <a:ea typeface="+mj-ea"/>
                <a:cs typeface="+mj-cs"/>
              </a:rPr>
              <a:t>Paper and Print </a:t>
            </a:r>
          </a:p>
          <a:p>
            <a:endParaRPr lang="en-GB" sz="3200" b="1" dirty="0">
              <a:latin typeface="+mj-lt"/>
            </a:endParaRPr>
          </a:p>
          <a:p>
            <a:endParaRPr lang="en-GB" sz="3200" b="1" dirty="0"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55576" y="2924944"/>
            <a:ext cx="799288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>
                <a:latin typeface="+mj-lt"/>
              </a:rPr>
              <a:t>It demonstrates knowledge of conservation. </a:t>
            </a:r>
          </a:p>
          <a:p>
            <a:endParaRPr lang="en-GB" sz="3200" dirty="0">
              <a:latin typeface="+mj-lt"/>
            </a:endParaRPr>
          </a:p>
          <a:p>
            <a:r>
              <a:rPr lang="en-GB" sz="3200" dirty="0">
                <a:latin typeface="+mj-lt"/>
              </a:rPr>
              <a:t>It shows concern for, and pride in the material. </a:t>
            </a:r>
          </a:p>
          <a:p>
            <a:endParaRPr lang="en-GB" sz="3200" dirty="0">
              <a:latin typeface="+mj-lt"/>
            </a:endParaRPr>
          </a:p>
          <a:p>
            <a:r>
              <a:rPr lang="en-GB" sz="3200" dirty="0">
                <a:latin typeface="+mj-lt"/>
              </a:rPr>
              <a:t>It shows respect for the audience. </a:t>
            </a:r>
          </a:p>
        </p:txBody>
      </p:sp>
      <p:pic>
        <p:nvPicPr>
          <p:cNvPr id="4" name="Picture 4" descr="ABPS-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4088" y="6321251"/>
            <a:ext cx="5143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755576" y="1980129"/>
            <a:ext cx="40507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3200" dirty="0">
                <a:solidFill>
                  <a:srgbClr val="000000"/>
                </a:solidFill>
                <a:latin typeface="Calibri"/>
              </a:rPr>
              <a:t>Why is this important? </a:t>
            </a:r>
          </a:p>
        </p:txBody>
      </p:sp>
    </p:spTree>
    <p:extLst>
      <p:ext uri="{BB962C8B-B14F-4D97-AF65-F5344CB8AC3E}">
        <p14:creationId xmlns:p14="http://schemas.microsoft.com/office/powerpoint/2010/main" val="2805402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3999" cy="850900"/>
          </a:xfrm>
        </p:spPr>
        <p:txBody>
          <a:bodyPr/>
          <a:lstStyle/>
          <a:p>
            <a:r>
              <a:rPr lang="en-GB" sz="4000" kern="1200" dirty="0"/>
              <a:t>Paper and Print</a:t>
            </a:r>
          </a:p>
        </p:txBody>
      </p:sp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755650" y="1260000"/>
            <a:ext cx="76327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0">
            <a:spAutoFit/>
          </a:bodyPr>
          <a:lstStyle/>
          <a:p>
            <a:pPr marL="342900" indent="-342900">
              <a:defRPr/>
            </a:pPr>
            <a:r>
              <a:rPr lang="en-GB" b="1" dirty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Paper</a:t>
            </a:r>
          </a:p>
          <a:p>
            <a:pPr>
              <a:defRPr/>
            </a:pPr>
            <a:endParaRPr lang="en-GB" b="1" dirty="0"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457200" indent="-457200">
              <a:defRPr/>
            </a:pPr>
            <a:r>
              <a:rPr lang="en-GB" b="1" dirty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1. Size: A4</a:t>
            </a:r>
            <a:r>
              <a:rPr lang="en-GB" dirty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 or </a:t>
            </a:r>
            <a:r>
              <a:rPr lang="en-GB" b="1" dirty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A3</a:t>
            </a:r>
            <a:r>
              <a:rPr lang="en-GB" dirty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457200" indent="-457200">
              <a:buFontTx/>
              <a:buAutoNum type="arabicPeriod"/>
              <a:defRPr/>
            </a:pPr>
            <a:endParaRPr lang="en-GB" dirty="0"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457200">
              <a:defRPr/>
            </a:pPr>
            <a:r>
              <a:rPr lang="en-GB" dirty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A3 gives more flexibility, particular for large items and ephemera – acid free: this means alkaline buffered paper, free of lignin and ground wood</a:t>
            </a:r>
          </a:p>
          <a:p>
            <a:pPr marL="457200" indent="-457200">
              <a:defRPr/>
            </a:pPr>
            <a:endParaRPr lang="en-GB" dirty="0"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457200" indent="-457200">
              <a:defRPr/>
            </a:pPr>
            <a:r>
              <a:rPr lang="en-GB" b="1" dirty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2. Colour: </a:t>
            </a:r>
            <a:r>
              <a:rPr lang="en-GB" dirty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White, off white, cream – NO dark colours</a:t>
            </a:r>
          </a:p>
          <a:p>
            <a:pPr>
              <a:defRPr/>
            </a:pPr>
            <a:endParaRPr lang="en-GB" b="1" dirty="0"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GB" b="1" dirty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3. Weight: </a:t>
            </a:r>
            <a:r>
              <a:rPr lang="en-GB" dirty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The best your printer can take</a:t>
            </a:r>
          </a:p>
          <a:p>
            <a:pPr>
              <a:defRPr/>
            </a:pPr>
            <a:endParaRPr lang="en-GB" dirty="0"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GB" b="1" dirty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4. Protectors</a:t>
            </a:r>
            <a:endParaRPr lang="en-GB" dirty="0"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GB" dirty="0"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457200">
              <a:defRPr/>
            </a:pPr>
            <a:r>
              <a:rPr lang="en-GB" dirty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Good quality, chemically inert polyester, e.g. </a:t>
            </a:r>
            <a:r>
              <a:rPr lang="en-GB" dirty="0" err="1">
                <a:latin typeface="Arial" pitchFamily="34" charset="0"/>
                <a:ea typeface="Times New Roman" pitchFamily="18" charset="0"/>
                <a:cs typeface="Times New Roman" pitchFamily="18" charset="0"/>
              </a:rPr>
              <a:t>Melinex</a:t>
            </a:r>
            <a:r>
              <a:rPr lang="en-GB" dirty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®, Mylar™ without surface coatings or plasticisers. 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ABPS-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4088" y="6321251"/>
            <a:ext cx="5143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89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89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89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89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89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89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89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89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89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89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89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89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2"/>
          <p:cNvSpPr>
            <a:spLocks noGrp="1"/>
          </p:cNvSpPr>
          <p:nvPr>
            <p:ph type="title"/>
          </p:nvPr>
        </p:nvSpPr>
        <p:spPr>
          <a:xfrm>
            <a:off x="0" y="274638"/>
            <a:ext cx="9143999" cy="850900"/>
          </a:xfrm>
        </p:spPr>
        <p:txBody>
          <a:bodyPr/>
          <a:lstStyle/>
          <a:p>
            <a:r>
              <a:rPr lang="en-GB" sz="4000" kern="1200" dirty="0"/>
              <a:t>Paper and Print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56000" y="1260000"/>
            <a:ext cx="8229600" cy="4525963"/>
          </a:xfrm>
        </p:spPr>
        <p:txBody>
          <a:bodyPr anchor="ctr" anchorCtr="0">
            <a:normAutofit lnSpcReduction="10000"/>
          </a:bodyPr>
          <a:lstStyle/>
          <a:p>
            <a:pPr>
              <a:spcBef>
                <a:spcPct val="0"/>
              </a:spcBef>
              <a:buFont typeface="Arial" charset="0"/>
              <a:buNone/>
              <a:defRPr/>
            </a:pPr>
            <a:r>
              <a:rPr lang="en-GB" sz="1800" b="1" dirty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Layout</a:t>
            </a:r>
          </a:p>
          <a:p>
            <a:pPr>
              <a:spcBef>
                <a:spcPct val="0"/>
              </a:spcBef>
              <a:buFont typeface="Arial" charset="0"/>
              <a:buNone/>
              <a:defRPr/>
            </a:pPr>
            <a:endParaRPr lang="en-GB" sz="1800" b="1" dirty="0"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457200" indent="0">
              <a:spcBef>
                <a:spcPct val="0"/>
              </a:spcBef>
              <a:buFont typeface="Arial" charset="0"/>
              <a:buNone/>
              <a:defRPr/>
            </a:pPr>
            <a:r>
              <a:rPr lang="en-GB" sz="1800" b="1" dirty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Frames</a:t>
            </a:r>
            <a:r>
              <a:rPr lang="en-GB" sz="1800" dirty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 around your items – colour and thickness – experiment - </a:t>
            </a:r>
            <a:r>
              <a:rPr lang="en-GB" sz="1800" b="1" dirty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or</a:t>
            </a:r>
          </a:p>
          <a:p>
            <a:pPr marL="457200" indent="0">
              <a:spcBef>
                <a:spcPct val="0"/>
              </a:spcBef>
              <a:buFont typeface="Arial" charset="0"/>
              <a:buNone/>
              <a:defRPr/>
            </a:pPr>
            <a:r>
              <a:rPr lang="en-GB" sz="1800" b="1" dirty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Card</a:t>
            </a:r>
            <a:r>
              <a:rPr lang="en-GB" sz="1800" dirty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 of contrasting colour for matting (backing) – not useful in Open Philately: Frames around pages can lead to problems.</a:t>
            </a:r>
          </a:p>
          <a:p>
            <a:pPr>
              <a:spcBef>
                <a:spcPct val="0"/>
              </a:spcBef>
              <a:buFont typeface="Arial" charset="0"/>
              <a:buNone/>
              <a:defRPr/>
            </a:pPr>
            <a:endParaRPr lang="en-GB" sz="1800" dirty="0"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ct val="0"/>
              </a:spcBef>
              <a:buFont typeface="Arial" charset="0"/>
              <a:buNone/>
              <a:defRPr/>
            </a:pPr>
            <a:r>
              <a:rPr lang="en-GB" sz="1800" b="1" dirty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Typeface</a:t>
            </a:r>
            <a:r>
              <a:rPr lang="en-GB" sz="1800" dirty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 must be clear and easy to read</a:t>
            </a:r>
          </a:p>
          <a:p>
            <a:pPr marL="457200" indent="0">
              <a:spcBef>
                <a:spcPct val="0"/>
              </a:spcBef>
              <a:buFont typeface="Arial" charset="0"/>
              <a:buNone/>
              <a:defRPr/>
            </a:pPr>
            <a:endParaRPr lang="en-GB" sz="1800" dirty="0"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457200" indent="0">
              <a:spcBef>
                <a:spcPct val="0"/>
              </a:spcBef>
              <a:buFont typeface="Arial" charset="0"/>
              <a:buNone/>
              <a:defRPr/>
            </a:pPr>
            <a:r>
              <a:rPr lang="en-GB" sz="1800" dirty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Do not mix too many different typefaces</a:t>
            </a:r>
          </a:p>
          <a:p>
            <a:pPr marL="457200" indent="0">
              <a:spcBef>
                <a:spcPct val="0"/>
              </a:spcBef>
              <a:buFont typeface="Arial" charset="0"/>
              <a:buNone/>
              <a:defRPr/>
            </a:pPr>
            <a:endParaRPr lang="en-GB" sz="1000" dirty="0"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457200" indent="0">
              <a:spcBef>
                <a:spcPct val="0"/>
              </a:spcBef>
              <a:buFont typeface="Arial" charset="0"/>
              <a:buNone/>
              <a:defRPr/>
            </a:pPr>
            <a:r>
              <a:rPr lang="en-GB" sz="1800" dirty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It is better to use the same typeface</a:t>
            </a:r>
          </a:p>
          <a:p>
            <a:pPr marL="457200" indent="0">
              <a:spcBef>
                <a:spcPct val="0"/>
              </a:spcBef>
              <a:buFont typeface="Arial" charset="0"/>
              <a:buNone/>
              <a:defRPr/>
            </a:pPr>
            <a:endParaRPr lang="en-GB" sz="1000" dirty="0"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457200" indent="0">
              <a:spcBef>
                <a:spcPct val="0"/>
              </a:spcBef>
              <a:buFont typeface="Arial" charset="0"/>
              <a:buNone/>
              <a:defRPr/>
            </a:pPr>
            <a:r>
              <a:rPr lang="en-GB" sz="1800" dirty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Vary the point size for headings, sub-headings, text, explanation </a:t>
            </a:r>
          </a:p>
          <a:p>
            <a:pPr marL="457200" indent="0">
              <a:spcBef>
                <a:spcPct val="0"/>
              </a:spcBef>
              <a:buFont typeface="Arial" charset="0"/>
              <a:buNone/>
              <a:defRPr/>
            </a:pPr>
            <a:endParaRPr lang="en-GB" sz="900" dirty="0"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457200" indent="0">
              <a:spcBef>
                <a:spcPct val="0"/>
              </a:spcBef>
              <a:buFont typeface="Arial" charset="0"/>
              <a:buNone/>
              <a:defRPr/>
            </a:pPr>
            <a:r>
              <a:rPr lang="en-GB" sz="1800" dirty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Use </a:t>
            </a:r>
            <a:r>
              <a:rPr lang="en-GB" sz="1800" b="1" dirty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bold</a:t>
            </a:r>
            <a:r>
              <a:rPr lang="en-GB" sz="1800" dirty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 or </a:t>
            </a:r>
            <a:r>
              <a:rPr lang="en-GB" sz="1800" i="1" dirty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italics </a:t>
            </a:r>
            <a:r>
              <a:rPr lang="en-GB" sz="1800" dirty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for variations</a:t>
            </a:r>
          </a:p>
          <a:p>
            <a:pPr marL="0" indent="0">
              <a:spcBef>
                <a:spcPct val="0"/>
              </a:spcBef>
              <a:buFont typeface="Arial" charset="0"/>
              <a:buNone/>
              <a:defRPr/>
            </a:pPr>
            <a:endParaRPr lang="en-GB" sz="1800" dirty="0"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ct val="0"/>
              </a:spcBef>
              <a:buFont typeface="Arial" charset="0"/>
              <a:buNone/>
              <a:defRPr/>
            </a:pPr>
            <a:r>
              <a:rPr lang="en-GB" sz="1800" b="1" dirty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Print Colour</a:t>
            </a:r>
            <a:r>
              <a:rPr lang="en-GB" sz="1800" dirty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: Black, or a very dark colour</a:t>
            </a:r>
          </a:p>
          <a:p>
            <a:pPr marL="0" indent="0">
              <a:spcBef>
                <a:spcPct val="0"/>
              </a:spcBef>
              <a:buFont typeface="Arial" charset="0"/>
              <a:buNone/>
              <a:defRPr/>
            </a:pPr>
            <a:endParaRPr lang="en-GB" sz="1800" dirty="0"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457200" indent="0">
              <a:spcBef>
                <a:spcPct val="0"/>
              </a:spcBef>
              <a:buFont typeface="Arial" charset="0"/>
              <a:buNone/>
              <a:defRPr/>
            </a:pPr>
            <a:r>
              <a:rPr lang="en-GB" sz="1800" dirty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For example brown on cream paper in Traditional Classes</a:t>
            </a:r>
          </a:p>
        </p:txBody>
      </p:sp>
      <p:pic>
        <p:nvPicPr>
          <p:cNvPr id="5" name="Picture 4" descr="ABPS-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4088" y="6321251"/>
            <a:ext cx="5143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2"/>
          <p:cNvSpPr>
            <a:spLocks noGrp="1"/>
          </p:cNvSpPr>
          <p:nvPr>
            <p:ph type="title"/>
          </p:nvPr>
        </p:nvSpPr>
        <p:spPr>
          <a:xfrm>
            <a:off x="0" y="274639"/>
            <a:ext cx="9143999" cy="849600"/>
          </a:xfrm>
        </p:spPr>
        <p:txBody>
          <a:bodyPr/>
          <a:lstStyle/>
          <a:p>
            <a:r>
              <a:rPr lang="en-GB" sz="4000" kern="1200" dirty="0"/>
              <a:t>Paper and Print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56000" y="1260000"/>
            <a:ext cx="8229600" cy="4525963"/>
          </a:xfrm>
        </p:spPr>
        <p:txBody>
          <a:bodyPr anchor="ctr" anchorCtr="0">
            <a:normAutofit/>
          </a:bodyPr>
          <a:lstStyle/>
          <a:p>
            <a:pPr>
              <a:spcBef>
                <a:spcPct val="0"/>
              </a:spcBef>
              <a:buNone/>
              <a:defRPr/>
            </a:pPr>
            <a:r>
              <a:rPr lang="en-GB" sz="1800" b="1" dirty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Headers and Footers</a:t>
            </a:r>
          </a:p>
          <a:p>
            <a:pPr marL="0" indent="0">
              <a:spcBef>
                <a:spcPct val="0"/>
              </a:spcBef>
              <a:buFont typeface="Arial" charset="0"/>
              <a:buNone/>
              <a:defRPr/>
            </a:pPr>
            <a:endParaRPr lang="en-GB" sz="1900" dirty="0">
              <a:latin typeface="Arial" pitchFamily="34" charset="0"/>
              <a:cs typeface="Arial" pitchFamily="34" charset="0"/>
            </a:endParaRPr>
          </a:p>
          <a:p>
            <a:pPr marL="457200" indent="0">
              <a:spcBef>
                <a:spcPct val="0"/>
              </a:spcBef>
              <a:buFont typeface="Arial" charset="0"/>
              <a:buNone/>
              <a:defRPr/>
            </a:pPr>
            <a:r>
              <a:rPr lang="en-GB" sz="1900" b="1" dirty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Header</a:t>
            </a:r>
            <a:r>
              <a:rPr lang="en-GB" sz="1900" dirty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 on the introductory page with </a:t>
            </a:r>
            <a:r>
              <a:rPr lang="en-GB" sz="1900" b="1" dirty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exhibit title </a:t>
            </a:r>
            <a:r>
              <a:rPr lang="en-GB" sz="1900" dirty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to the left </a:t>
            </a:r>
          </a:p>
          <a:p>
            <a:pPr marL="0" indent="0">
              <a:spcBef>
                <a:spcPct val="0"/>
              </a:spcBef>
              <a:defRPr/>
            </a:pPr>
            <a:endParaRPr lang="en-GB" sz="1900" dirty="0"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457200" indent="0">
              <a:spcBef>
                <a:spcPct val="0"/>
              </a:spcBef>
              <a:buFont typeface="Arial" charset="0"/>
              <a:buNone/>
              <a:defRPr/>
            </a:pPr>
            <a:r>
              <a:rPr lang="en-GB" sz="1900" b="1" dirty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Header</a:t>
            </a:r>
            <a:r>
              <a:rPr lang="en-GB" sz="1900" dirty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 on following pages with </a:t>
            </a:r>
            <a:r>
              <a:rPr lang="en-GB" sz="1900" b="1" dirty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sub-heading </a:t>
            </a:r>
            <a:r>
              <a:rPr lang="en-GB" sz="1900" dirty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to the left and </a:t>
            </a:r>
            <a:r>
              <a:rPr lang="en-GB" sz="1900" b="1" dirty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sub-titles</a:t>
            </a:r>
            <a:r>
              <a:rPr lang="en-GB" sz="1900" dirty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 to the right and/or an illustrative </a:t>
            </a:r>
            <a:r>
              <a:rPr lang="en-GB" sz="1900" b="1" dirty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symbol</a:t>
            </a:r>
            <a:endParaRPr lang="en-GB" sz="1900" b="1" i="1" dirty="0"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ct val="0"/>
              </a:spcBef>
              <a:defRPr/>
            </a:pPr>
            <a:endParaRPr lang="en-GB" sz="1900" dirty="0"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457200" indent="0">
              <a:spcBef>
                <a:spcPct val="0"/>
              </a:spcBef>
              <a:buFont typeface="Arial" charset="0"/>
              <a:buNone/>
              <a:defRPr/>
            </a:pPr>
            <a:r>
              <a:rPr lang="en-GB" sz="1900" b="1" dirty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Footer</a:t>
            </a:r>
            <a:r>
              <a:rPr lang="en-GB" sz="1900" dirty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 with exhibit title and page number at the bottom right</a:t>
            </a:r>
          </a:p>
          <a:p>
            <a:pPr marL="0" indent="0">
              <a:spcBef>
                <a:spcPct val="0"/>
              </a:spcBef>
              <a:buFont typeface="Arial" charset="0"/>
              <a:buNone/>
              <a:defRPr/>
            </a:pPr>
            <a:endParaRPr lang="en-GB" sz="1900" dirty="0">
              <a:latin typeface="Arial" pitchFamily="34" charset="0"/>
              <a:cs typeface="Times New Roman" pitchFamily="18" charset="0"/>
            </a:endParaRPr>
          </a:p>
          <a:p>
            <a:pPr marL="457200" indent="0">
              <a:spcBef>
                <a:spcPct val="0"/>
              </a:spcBef>
              <a:buFont typeface="Arial" charset="0"/>
              <a:buNone/>
              <a:defRPr/>
            </a:pPr>
            <a:r>
              <a:rPr lang="en-GB" sz="1900" b="1" dirty="0">
                <a:latin typeface="Arial" pitchFamily="34" charset="0"/>
                <a:cs typeface="Times New Roman" pitchFamily="18" charset="0"/>
              </a:rPr>
              <a:t>Point Size</a:t>
            </a:r>
            <a:r>
              <a:rPr lang="en-GB" sz="1900" dirty="0">
                <a:latin typeface="Arial" pitchFamily="34" charset="0"/>
                <a:cs typeface="Times New Roman" pitchFamily="18" charset="0"/>
              </a:rPr>
              <a:t>:</a:t>
            </a:r>
          </a:p>
          <a:p>
            <a:pPr marL="457200" indent="0">
              <a:spcBef>
                <a:spcPct val="0"/>
              </a:spcBef>
              <a:buFont typeface="Arial" charset="0"/>
              <a:buNone/>
              <a:defRPr/>
            </a:pPr>
            <a:endParaRPr lang="en-GB" sz="1900" dirty="0">
              <a:latin typeface="Arial" pitchFamily="34" charset="0"/>
              <a:cs typeface="Times New Roman" pitchFamily="18" charset="0"/>
            </a:endParaRPr>
          </a:p>
          <a:p>
            <a:pPr marL="457200" indent="0">
              <a:spcBef>
                <a:spcPct val="0"/>
              </a:spcBef>
              <a:buFont typeface="Arial" charset="0"/>
              <a:buNone/>
              <a:defRPr/>
            </a:pPr>
            <a:r>
              <a:rPr lang="en-GB" sz="1900" dirty="0">
                <a:latin typeface="Arial" pitchFamily="34" charset="0"/>
                <a:cs typeface="Times New Roman" pitchFamily="18" charset="0"/>
              </a:rPr>
              <a:t>    Headers – large and/or capital letters</a:t>
            </a:r>
          </a:p>
          <a:p>
            <a:pPr marL="457200" indent="0">
              <a:spcBef>
                <a:spcPct val="0"/>
              </a:spcBef>
              <a:buFont typeface="Arial" charset="0"/>
              <a:buNone/>
              <a:defRPr/>
            </a:pPr>
            <a:endParaRPr lang="en-GB" sz="1900" dirty="0">
              <a:latin typeface="Arial" pitchFamily="34" charset="0"/>
              <a:cs typeface="Times New Roman" pitchFamily="18" charset="0"/>
            </a:endParaRPr>
          </a:p>
          <a:p>
            <a:pPr marL="457200" indent="0">
              <a:spcBef>
                <a:spcPct val="0"/>
              </a:spcBef>
              <a:buFont typeface="Arial" charset="0"/>
              <a:buNone/>
              <a:defRPr/>
            </a:pPr>
            <a:r>
              <a:rPr lang="en-GB" sz="1900" dirty="0">
                <a:latin typeface="Arial" pitchFamily="34" charset="0"/>
                <a:cs typeface="Times New Roman" pitchFamily="18" charset="0"/>
              </a:rPr>
              <a:t>    Footers – small and lighter colour, for example a grey tone</a:t>
            </a:r>
            <a:endParaRPr lang="en-GB" sz="1900" dirty="0"/>
          </a:p>
        </p:txBody>
      </p:sp>
      <p:pic>
        <p:nvPicPr>
          <p:cNvPr id="5" name="Picture 4" descr="ABPS-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4088" y="6321251"/>
            <a:ext cx="5143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  <a:noFill/>
        </p:spPr>
        <p:txBody>
          <a:bodyPr lIns="92075" tIns="46038" rIns="92075" bIns="46038"/>
          <a:lstStyle/>
          <a:p>
            <a:r>
              <a:rPr lang="en-GB" sz="4000" kern="1200" dirty="0"/>
              <a:t>Cheap and Expensive Points</a:t>
            </a:r>
            <a:endParaRPr lang="da-DK" sz="4000" kern="1200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2"/>
            <a:ext cx="7715250" cy="4525963"/>
          </a:xfrm>
          <a:noFill/>
        </p:spPr>
        <p:txBody>
          <a:bodyPr lIns="92075" tIns="46038" rIns="92075" bIns="46038"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da-DK" sz="2800" dirty="0"/>
              <a:t>		£££££ Expensive		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da-DK" sz="2800" dirty="0"/>
              <a:t>				Rarity			20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800" dirty="0"/>
              <a:t>				Importance		10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800" dirty="0"/>
              <a:t>		£££		Condition		10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800" dirty="0"/>
              <a:t>		££		Treatment		20 (10 + 10)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800" dirty="0"/>
              <a:t>				Research		15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800" dirty="0"/>
              <a:t>				Knowledge		20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800" dirty="0"/>
              <a:t>				Presentation	5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800" dirty="0"/>
              <a:t>		£ Cheap</a:t>
            </a:r>
          </a:p>
        </p:txBody>
      </p:sp>
      <p:sp>
        <p:nvSpPr>
          <p:cNvPr id="9220" name="Line 4"/>
          <p:cNvSpPr>
            <a:spLocks noChangeShapeType="1"/>
          </p:cNvSpPr>
          <p:nvPr/>
        </p:nvSpPr>
        <p:spPr bwMode="auto">
          <a:xfrm>
            <a:off x="1187450" y="1916115"/>
            <a:ext cx="0" cy="3671887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 type="stealth" w="med" len="lg"/>
            <a:tailEnd type="oval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9222" name="Line 8"/>
          <p:cNvSpPr>
            <a:spLocks noChangeShapeType="1"/>
          </p:cNvSpPr>
          <p:nvPr/>
        </p:nvSpPr>
        <p:spPr bwMode="auto">
          <a:xfrm flipH="1">
            <a:off x="1619251" y="2565400"/>
            <a:ext cx="5759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9223" name="Line 9"/>
          <p:cNvSpPr>
            <a:spLocks noChangeShapeType="1"/>
          </p:cNvSpPr>
          <p:nvPr/>
        </p:nvSpPr>
        <p:spPr bwMode="auto">
          <a:xfrm flipH="1">
            <a:off x="1619251" y="3500438"/>
            <a:ext cx="5759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pic>
        <p:nvPicPr>
          <p:cNvPr id="8" name="Picture 4" descr="ABPS-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4088" y="6321251"/>
            <a:ext cx="5143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74576" y="1"/>
            <a:ext cx="526942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11560" y="188640"/>
            <a:ext cx="3257623" cy="7509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This is a word document</a:t>
            </a:r>
          </a:p>
          <a:p>
            <a:endParaRPr lang="en-GB" dirty="0"/>
          </a:p>
          <a:p>
            <a:r>
              <a:rPr lang="en-GB" sz="1600" dirty="0"/>
              <a:t>Clarendon pages </a:t>
            </a:r>
          </a:p>
          <a:p>
            <a:r>
              <a:rPr lang="en-GB" sz="1600" dirty="0"/>
              <a:t>288mm x 218mm</a:t>
            </a:r>
          </a:p>
          <a:p>
            <a:endParaRPr lang="en-GB" dirty="0"/>
          </a:p>
          <a:p>
            <a:r>
              <a:rPr lang="en-GB" dirty="0"/>
              <a:t>Margins</a:t>
            </a:r>
          </a:p>
          <a:p>
            <a:endParaRPr lang="en-GB" dirty="0"/>
          </a:p>
          <a:p>
            <a:r>
              <a:rPr lang="en-GB" sz="1600" dirty="0"/>
              <a:t>Top 2cm</a:t>
            </a:r>
          </a:p>
          <a:p>
            <a:r>
              <a:rPr lang="en-GB" sz="1600" dirty="0"/>
              <a:t>Left 1.5 cm</a:t>
            </a:r>
          </a:p>
          <a:p>
            <a:r>
              <a:rPr lang="en-GB" sz="1600" dirty="0"/>
              <a:t>Right 1.5cm</a:t>
            </a:r>
          </a:p>
          <a:p>
            <a:r>
              <a:rPr lang="en-GB" sz="1600" dirty="0"/>
              <a:t>Bottom 1.5cm</a:t>
            </a:r>
          </a:p>
          <a:p>
            <a:endParaRPr lang="en-GB" dirty="0"/>
          </a:p>
          <a:p>
            <a:r>
              <a:rPr lang="en-GB" dirty="0"/>
              <a:t>Fonts</a:t>
            </a:r>
          </a:p>
          <a:p>
            <a:endParaRPr lang="en-GB" dirty="0"/>
          </a:p>
          <a:p>
            <a:r>
              <a:rPr lang="en-GB" sz="1600" dirty="0">
                <a:latin typeface="Gill Sans" pitchFamily="34" charset="0"/>
              </a:rPr>
              <a:t>Gill Sans 12 point</a:t>
            </a:r>
          </a:p>
          <a:p>
            <a:r>
              <a:rPr lang="en-GB" sz="1600" dirty="0">
                <a:latin typeface="Times New Roman" pitchFamily="18" charset="0"/>
                <a:cs typeface="Times New Roman" pitchFamily="18" charset="0"/>
              </a:rPr>
              <a:t>Times New Roman</a:t>
            </a:r>
          </a:p>
          <a:p>
            <a:r>
              <a:rPr lang="en-GB" sz="1600" dirty="0"/>
              <a:t>Arial</a:t>
            </a:r>
          </a:p>
          <a:p>
            <a:r>
              <a:rPr lang="en-GB" sz="1600" dirty="0">
                <a:latin typeface="BibleScrT" pitchFamily="34" charset="0"/>
              </a:rPr>
              <a:t>Bible Script</a:t>
            </a:r>
          </a:p>
          <a:p>
            <a:r>
              <a:rPr lang="en-GB" sz="1600" dirty="0" err="1">
                <a:latin typeface="Fraktur" pitchFamily="2" charset="0"/>
              </a:rPr>
              <a:t>Fraktur</a:t>
            </a:r>
            <a:endParaRPr lang="en-GB" sz="1600" dirty="0">
              <a:latin typeface="Fraktur" pitchFamily="2" charset="0"/>
            </a:endParaRPr>
          </a:p>
          <a:p>
            <a:endParaRPr lang="en-GB" dirty="0"/>
          </a:p>
          <a:p>
            <a:r>
              <a:rPr lang="en-GB" dirty="0"/>
              <a:t>Footer</a:t>
            </a:r>
          </a:p>
          <a:p>
            <a:endParaRPr lang="en-GB" dirty="0"/>
          </a:p>
          <a:p>
            <a:r>
              <a:rPr lang="en-GB" sz="1200" i="1" dirty="0">
                <a:solidFill>
                  <a:schemeClr val="accent6"/>
                </a:solidFill>
                <a:latin typeface="Gill Sans" pitchFamily="34" charset="0"/>
              </a:rPr>
              <a:t>Denmark, </a:t>
            </a:r>
            <a:r>
              <a:rPr lang="en-GB" sz="1200" i="1" dirty="0" err="1">
                <a:solidFill>
                  <a:schemeClr val="accent6"/>
                </a:solidFill>
                <a:latin typeface="Gill Sans" pitchFamily="34" charset="0"/>
              </a:rPr>
              <a:t>Slesvig</a:t>
            </a:r>
            <a:r>
              <a:rPr lang="en-GB" sz="1200" i="1" dirty="0">
                <a:solidFill>
                  <a:schemeClr val="accent6"/>
                </a:solidFill>
                <a:latin typeface="Gill Sans" pitchFamily="34" charset="0"/>
              </a:rPr>
              <a:t> and Holstein, Invasion, </a:t>
            </a:r>
          </a:p>
          <a:p>
            <a:r>
              <a:rPr lang="en-GB" sz="1200" i="1" dirty="0">
                <a:solidFill>
                  <a:schemeClr val="accent6"/>
                </a:solidFill>
                <a:latin typeface="Gill Sans" pitchFamily="34" charset="0"/>
              </a:rPr>
              <a:t>Occupation and Postal Change: Page 5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7" name="Picture 4" descr="ABPS-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4088" y="6321251"/>
            <a:ext cx="5143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234687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74576" y="1"/>
            <a:ext cx="526942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23528" y="188640"/>
            <a:ext cx="354565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Top Left Text Box</a:t>
            </a:r>
          </a:p>
          <a:p>
            <a:endParaRPr lang="en-GB" dirty="0"/>
          </a:p>
          <a:p>
            <a:r>
              <a:rPr lang="en-GB" dirty="0"/>
              <a:t>No line</a:t>
            </a:r>
          </a:p>
          <a:p>
            <a:endParaRPr lang="en-GB" dirty="0"/>
          </a:p>
          <a:p>
            <a:r>
              <a:rPr lang="en-GB" dirty="0"/>
              <a:t>Left to margin</a:t>
            </a:r>
          </a:p>
          <a:p>
            <a:endParaRPr lang="en-GB" dirty="0"/>
          </a:p>
          <a:p>
            <a:r>
              <a:rPr lang="en-GB" dirty="0"/>
              <a:t>1cm below the top of the page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4211960" y="260648"/>
            <a:ext cx="2304256" cy="288032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2492896"/>
            <a:ext cx="3326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Is always the Chapter Heading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3528" y="3068960"/>
            <a:ext cx="30828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Never begin a chapter in the</a:t>
            </a:r>
          </a:p>
          <a:p>
            <a:r>
              <a:rPr lang="en-GB" dirty="0"/>
              <a:t>middle of a row</a:t>
            </a:r>
          </a:p>
        </p:txBody>
      </p:sp>
      <p:pic>
        <p:nvPicPr>
          <p:cNvPr id="8" name="Picture 4" descr="ABPS-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4088" y="6321251"/>
            <a:ext cx="5143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63395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7" grpId="0" build="allAtOnce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74576" y="1"/>
            <a:ext cx="526942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51520" y="188640"/>
            <a:ext cx="361766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Top Right Text Box</a:t>
            </a:r>
          </a:p>
          <a:p>
            <a:endParaRPr lang="en-GB" dirty="0"/>
          </a:p>
          <a:p>
            <a:r>
              <a:rPr lang="en-GB" dirty="0"/>
              <a:t>No line</a:t>
            </a:r>
          </a:p>
          <a:p>
            <a:endParaRPr lang="en-GB" dirty="0"/>
          </a:p>
          <a:p>
            <a:r>
              <a:rPr lang="en-GB" dirty="0"/>
              <a:t>Right to margin</a:t>
            </a:r>
          </a:p>
          <a:p>
            <a:endParaRPr lang="en-GB" dirty="0"/>
          </a:p>
          <a:p>
            <a:r>
              <a:rPr lang="en-GB" dirty="0"/>
              <a:t>1.3 cm below the top of the page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 bwMode="auto">
          <a:xfrm>
            <a:off x="6804248" y="332656"/>
            <a:ext cx="1944216" cy="216024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3861048"/>
            <a:ext cx="28392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Describes, in one line, the</a:t>
            </a:r>
          </a:p>
          <a:p>
            <a:r>
              <a:rPr lang="en-GB" dirty="0"/>
              <a:t>item(s) on the page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1520" y="4869160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And tells if they are </a:t>
            </a:r>
          </a:p>
          <a:p>
            <a:r>
              <a:rPr lang="en-GB" dirty="0"/>
              <a:t>especially important</a:t>
            </a:r>
          </a:p>
        </p:txBody>
      </p:sp>
      <p:pic>
        <p:nvPicPr>
          <p:cNvPr id="8" name="Picture 4" descr="ABPS-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4088" y="6321251"/>
            <a:ext cx="5143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27977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7" grpId="0" build="allAtOnce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74576" y="1"/>
            <a:ext cx="526942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51520" y="188640"/>
            <a:ext cx="361766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Bottom Text Box</a:t>
            </a:r>
          </a:p>
          <a:p>
            <a:endParaRPr lang="en-GB" dirty="0"/>
          </a:p>
          <a:p>
            <a:r>
              <a:rPr lang="en-GB" dirty="0"/>
              <a:t>No line</a:t>
            </a:r>
          </a:p>
          <a:p>
            <a:endParaRPr lang="en-GB" dirty="0"/>
          </a:p>
          <a:p>
            <a:r>
              <a:rPr lang="en-GB" dirty="0"/>
              <a:t>Width is margin to margin</a:t>
            </a:r>
          </a:p>
          <a:p>
            <a:endParaRPr lang="en-GB" dirty="0"/>
          </a:p>
          <a:p>
            <a:r>
              <a:rPr lang="en-GB" dirty="0"/>
              <a:t>Bottom to Margin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 bwMode="auto">
          <a:xfrm>
            <a:off x="4259580" y="5949280"/>
            <a:ext cx="4488884" cy="432048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6" name="Picture 4" descr="ABPS-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4088" y="6321251"/>
            <a:ext cx="5143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826918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74576" y="1"/>
            <a:ext cx="526942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51520" y="188640"/>
            <a:ext cx="361766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Top Bounding Box</a:t>
            </a:r>
          </a:p>
          <a:p>
            <a:endParaRPr lang="en-GB" b="1" dirty="0"/>
          </a:p>
          <a:p>
            <a:r>
              <a:rPr lang="en-GB" dirty="0"/>
              <a:t>No line</a:t>
            </a:r>
          </a:p>
          <a:p>
            <a:endParaRPr lang="en-GB" dirty="0"/>
          </a:p>
          <a:p>
            <a:r>
              <a:rPr lang="en-GB" dirty="0"/>
              <a:t>Height and Width is 0.5cm wider than the Item being shown</a:t>
            </a:r>
          </a:p>
          <a:p>
            <a:endParaRPr lang="en-GB" dirty="0"/>
          </a:p>
          <a:p>
            <a:r>
              <a:rPr lang="en-GB" dirty="0"/>
              <a:t>Centred 2.5cm below Page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 bwMode="auto">
          <a:xfrm>
            <a:off x="4800600" y="620688"/>
            <a:ext cx="3398520" cy="2244432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6" name="Picture 4" descr="ABPS-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4088" y="6321251"/>
            <a:ext cx="5143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5235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74576" y="1"/>
            <a:ext cx="526942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51520" y="188640"/>
            <a:ext cx="361766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Centre Text Box</a:t>
            </a:r>
          </a:p>
          <a:p>
            <a:endParaRPr lang="en-GB" dirty="0"/>
          </a:p>
          <a:p>
            <a:r>
              <a:rPr lang="en-GB" dirty="0"/>
              <a:t>No line</a:t>
            </a:r>
          </a:p>
          <a:p>
            <a:endParaRPr lang="en-GB" dirty="0"/>
          </a:p>
          <a:p>
            <a:r>
              <a:rPr lang="en-GB" dirty="0"/>
              <a:t>Width is margin to margin</a:t>
            </a:r>
          </a:p>
          <a:p>
            <a:r>
              <a:rPr lang="en-GB" dirty="0"/>
              <a:t>i.e. 288mm – 30mm = 258mm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 bwMode="auto">
          <a:xfrm>
            <a:off x="4245248" y="2946400"/>
            <a:ext cx="4517752" cy="812284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6" name="Picture 4" descr="ABPS-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4088" y="6321251"/>
            <a:ext cx="5143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960632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74576" y="1"/>
            <a:ext cx="526942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51520" y="188640"/>
            <a:ext cx="361766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Next Bounding Box</a:t>
            </a:r>
          </a:p>
          <a:p>
            <a:endParaRPr lang="en-GB" dirty="0"/>
          </a:p>
          <a:p>
            <a:r>
              <a:rPr lang="en-GB" dirty="0"/>
              <a:t>No line</a:t>
            </a:r>
          </a:p>
          <a:p>
            <a:endParaRPr lang="en-GB" dirty="0"/>
          </a:p>
          <a:p>
            <a:r>
              <a:rPr lang="en-GB" dirty="0"/>
              <a:t>Height and Width is 0.5cm wider than the Item being shown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 bwMode="auto">
          <a:xfrm>
            <a:off x="4739804" y="3822700"/>
            <a:ext cx="3527896" cy="2048252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6" name="Picture 4" descr="ABPS-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4088" y="6321251"/>
            <a:ext cx="5143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029437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74576" y="1"/>
            <a:ext cx="526942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51520" y="188640"/>
            <a:ext cx="36176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All four boxes are justified</a:t>
            </a:r>
          </a:p>
          <a:p>
            <a:r>
              <a:rPr lang="en-GB" dirty="0"/>
              <a:t>vertically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 bwMode="auto">
          <a:xfrm>
            <a:off x="4739804" y="3822700"/>
            <a:ext cx="3527896" cy="2048252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4840908" y="620812"/>
            <a:ext cx="3350592" cy="2249388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231308" y="5943600"/>
            <a:ext cx="4557092" cy="421164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264968" y="2948856"/>
            <a:ext cx="4498032" cy="797644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flipH="1">
            <a:off x="6516216" y="620688"/>
            <a:ext cx="21704" cy="573893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2060"/>
            </a:solidFill>
            <a:prstDash val="solid"/>
            <a:round/>
            <a:headEnd type="triangle" w="lg" len="lg"/>
            <a:tailEnd type="triangle" w="lg" len="lg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3334210" y="148478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+mn-lt"/>
              </a:rPr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334210" y="321297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+mn-lt"/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334210" y="601199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+mn-lt"/>
              </a:rPr>
              <a:t>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334210" y="465313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+mn-lt"/>
              </a:rPr>
              <a:t>3</a:t>
            </a:r>
          </a:p>
        </p:txBody>
      </p:sp>
      <p:pic>
        <p:nvPicPr>
          <p:cNvPr id="15" name="Picture 4" descr="ABPS-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4088" y="6321251"/>
            <a:ext cx="5143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577103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74576" y="1"/>
            <a:ext cx="526942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51520" y="188640"/>
            <a:ext cx="361766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And centred horizontally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 bwMode="auto">
          <a:xfrm>
            <a:off x="4739804" y="3822700"/>
            <a:ext cx="3527896" cy="2048252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4840908" y="620812"/>
            <a:ext cx="3350592" cy="2249388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231308" y="5943600"/>
            <a:ext cx="4557092" cy="421164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264968" y="2948856"/>
            <a:ext cx="4498032" cy="797644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flipH="1">
            <a:off x="6516216" y="620688"/>
            <a:ext cx="21704" cy="573893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2060"/>
            </a:solidFill>
            <a:prstDash val="solid"/>
            <a:round/>
            <a:headEnd type="triangle" w="lg" len="lg"/>
            <a:tailEnd type="triangle" w="lg" len="lg"/>
          </a:ln>
          <a:effectLst/>
        </p:spPr>
      </p:cxnSp>
      <p:cxnSp>
        <p:nvCxnSpPr>
          <p:cNvPr id="10" name="Straight Arrow Connector 9"/>
          <p:cNvCxnSpPr>
            <a:stCxn id="7" idx="3"/>
            <a:endCxn id="7" idx="1"/>
          </p:cNvCxnSpPr>
          <p:nvPr/>
        </p:nvCxnSpPr>
        <p:spPr bwMode="auto">
          <a:xfrm flipH="1">
            <a:off x="4264968" y="3347678"/>
            <a:ext cx="4498032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2060"/>
            </a:solidFill>
            <a:prstDash val="solid"/>
            <a:round/>
            <a:headEnd type="triangle" w="lg" len="lg"/>
            <a:tailEnd type="triangle" w="lg" len="lg"/>
          </a:ln>
          <a:effectLst/>
        </p:spPr>
      </p:cxnSp>
      <p:pic>
        <p:nvPicPr>
          <p:cNvPr id="11" name="Picture 4" descr="ABPS-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4088" y="6321251"/>
            <a:ext cx="5143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139564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66292" y="-27384"/>
            <a:ext cx="5297996" cy="1704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5243" y="1678179"/>
            <a:ext cx="5309045" cy="1696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5243" y="3375455"/>
            <a:ext cx="5309045" cy="1704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60767" y="5081019"/>
            <a:ext cx="5297996" cy="1732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 bwMode="auto">
          <a:xfrm>
            <a:off x="1187624" y="116634"/>
            <a:ext cx="64087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1187624" y="5216031"/>
            <a:ext cx="64087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1187624" y="3523282"/>
            <a:ext cx="64087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1187624" y="1830087"/>
            <a:ext cx="64087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1187624" y="6669362"/>
            <a:ext cx="64087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4" name="Picture 4" descr="ABPS-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74088" y="6321251"/>
            <a:ext cx="5143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5243" y="-27384"/>
            <a:ext cx="5297996" cy="1704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61900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3999" cy="1143000"/>
          </a:xfrm>
          <a:noFill/>
        </p:spPr>
        <p:txBody>
          <a:bodyPr lIns="92075" tIns="46038" rIns="92075" bIns="46038"/>
          <a:lstStyle/>
          <a:p>
            <a:r>
              <a:rPr lang="en-GB" sz="4000" kern="1200" dirty="0"/>
              <a:t>Cheap and Expensive Points</a:t>
            </a:r>
            <a:endParaRPr lang="da-DK" sz="4000" kern="1200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2"/>
            <a:ext cx="7715250" cy="4525963"/>
          </a:xfrm>
          <a:noFill/>
        </p:spPr>
        <p:txBody>
          <a:bodyPr lIns="92075" tIns="46038" rIns="92075" bIns="46038"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da-DK" sz="2800" dirty="0"/>
              <a:t>		£££££ Expensive		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da-DK" sz="2800" dirty="0"/>
              <a:t>				Rarity			20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800" dirty="0"/>
              <a:t>				Importance		10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800" dirty="0"/>
              <a:t>		£££		Condition		10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800" dirty="0"/>
              <a:t>		££		Treatment		20 (Selection)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800" dirty="0"/>
              <a:t>				Research		15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800" dirty="0"/>
              <a:t>				Knowledge		20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800" dirty="0"/>
              <a:t>				Presentation	5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800" dirty="0"/>
              <a:t>		£ Cheap</a:t>
            </a:r>
          </a:p>
        </p:txBody>
      </p:sp>
      <p:sp>
        <p:nvSpPr>
          <p:cNvPr id="9220" name="Line 4"/>
          <p:cNvSpPr>
            <a:spLocks noChangeShapeType="1"/>
          </p:cNvSpPr>
          <p:nvPr/>
        </p:nvSpPr>
        <p:spPr bwMode="auto">
          <a:xfrm>
            <a:off x="1187450" y="1916115"/>
            <a:ext cx="0" cy="3671887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 type="stealth" w="med" len="lg"/>
            <a:tailEnd type="oval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9222" name="Line 8"/>
          <p:cNvSpPr>
            <a:spLocks noChangeShapeType="1"/>
          </p:cNvSpPr>
          <p:nvPr/>
        </p:nvSpPr>
        <p:spPr bwMode="auto">
          <a:xfrm flipH="1">
            <a:off x="1619251" y="2565400"/>
            <a:ext cx="5759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9223" name="Line 9"/>
          <p:cNvSpPr>
            <a:spLocks noChangeShapeType="1"/>
          </p:cNvSpPr>
          <p:nvPr/>
        </p:nvSpPr>
        <p:spPr bwMode="auto">
          <a:xfrm flipH="1">
            <a:off x="1619251" y="3500438"/>
            <a:ext cx="5759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pic>
        <p:nvPicPr>
          <p:cNvPr id="8" name="Picture 4" descr="ABPS-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4088" y="6321251"/>
            <a:ext cx="5143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890615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60767" y="-27384"/>
            <a:ext cx="5297996" cy="1704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5243" y="1678179"/>
            <a:ext cx="5309045" cy="1696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5243" y="3375455"/>
            <a:ext cx="5309045" cy="1704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60767" y="5081019"/>
            <a:ext cx="5297996" cy="1732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 bwMode="auto">
          <a:xfrm>
            <a:off x="1187624" y="116634"/>
            <a:ext cx="64087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1187624" y="5216031"/>
            <a:ext cx="64087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1187624" y="3523282"/>
            <a:ext cx="64087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1187624" y="1830087"/>
            <a:ext cx="64087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1187624" y="6669362"/>
            <a:ext cx="64087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 flipV="1">
            <a:off x="1963972" y="102393"/>
            <a:ext cx="0" cy="6768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 flipV="1">
            <a:off x="7069305" y="101730"/>
            <a:ext cx="0" cy="6768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6" name="Picture 4" descr="ABPS-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74088" y="6321251"/>
            <a:ext cx="5143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268772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60767" y="17238"/>
            <a:ext cx="5297996" cy="1704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5243" y="1722801"/>
            <a:ext cx="5309045" cy="1696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5243" y="3420077"/>
            <a:ext cx="5309045" cy="1704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60767" y="5125641"/>
            <a:ext cx="5297996" cy="1732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 bwMode="auto">
          <a:xfrm>
            <a:off x="1187624" y="161256"/>
            <a:ext cx="64087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1187624" y="5260653"/>
            <a:ext cx="64087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1187624" y="3567904"/>
            <a:ext cx="64087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1187624" y="1874709"/>
            <a:ext cx="64087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1187624" y="6713984"/>
            <a:ext cx="64087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 flipV="1">
            <a:off x="1963972" y="102393"/>
            <a:ext cx="0" cy="6768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 flipV="1">
            <a:off x="7069305" y="101730"/>
            <a:ext cx="0" cy="6768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Arc 14"/>
          <p:cNvSpPr/>
          <p:nvPr/>
        </p:nvSpPr>
        <p:spPr bwMode="auto">
          <a:xfrm>
            <a:off x="1835696" y="-27384"/>
            <a:ext cx="1800200" cy="720080"/>
          </a:xfrm>
          <a:prstGeom prst="arc">
            <a:avLst>
              <a:gd name="adj1" fmla="val 20774272"/>
              <a:gd name="adj2" fmla="val 11710859"/>
            </a:avLst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6" name="Arc 15"/>
          <p:cNvSpPr/>
          <p:nvPr/>
        </p:nvSpPr>
        <p:spPr bwMode="auto">
          <a:xfrm>
            <a:off x="3347864" y="-27384"/>
            <a:ext cx="1656184" cy="720080"/>
          </a:xfrm>
          <a:prstGeom prst="arc">
            <a:avLst>
              <a:gd name="adj1" fmla="val 20774272"/>
              <a:gd name="adj2" fmla="val 11710859"/>
            </a:avLst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" name="Arc 16"/>
          <p:cNvSpPr/>
          <p:nvPr/>
        </p:nvSpPr>
        <p:spPr bwMode="auto">
          <a:xfrm>
            <a:off x="4788024" y="-27384"/>
            <a:ext cx="1512168" cy="720080"/>
          </a:xfrm>
          <a:prstGeom prst="arc">
            <a:avLst>
              <a:gd name="adj1" fmla="val 20732890"/>
              <a:gd name="adj2" fmla="val 11710859"/>
            </a:avLst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8" name="Arc 17"/>
          <p:cNvSpPr/>
          <p:nvPr/>
        </p:nvSpPr>
        <p:spPr bwMode="auto">
          <a:xfrm>
            <a:off x="1835696" y="1673424"/>
            <a:ext cx="1800200" cy="720080"/>
          </a:xfrm>
          <a:prstGeom prst="arc">
            <a:avLst>
              <a:gd name="adj1" fmla="val 20774272"/>
              <a:gd name="adj2" fmla="val 11710859"/>
            </a:avLst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9" name="Arc 18"/>
          <p:cNvSpPr/>
          <p:nvPr/>
        </p:nvSpPr>
        <p:spPr bwMode="auto">
          <a:xfrm>
            <a:off x="3347864" y="1673424"/>
            <a:ext cx="1656184" cy="720080"/>
          </a:xfrm>
          <a:prstGeom prst="arc">
            <a:avLst>
              <a:gd name="adj1" fmla="val 20774272"/>
              <a:gd name="adj2" fmla="val 11710859"/>
            </a:avLst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" name="Arc 19"/>
          <p:cNvSpPr/>
          <p:nvPr/>
        </p:nvSpPr>
        <p:spPr bwMode="auto">
          <a:xfrm>
            <a:off x="4788024" y="1673424"/>
            <a:ext cx="1512168" cy="720080"/>
          </a:xfrm>
          <a:prstGeom prst="arc">
            <a:avLst>
              <a:gd name="adj1" fmla="val 20732890"/>
              <a:gd name="adj2" fmla="val 11710859"/>
            </a:avLst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1" name="Arc 20"/>
          <p:cNvSpPr/>
          <p:nvPr/>
        </p:nvSpPr>
        <p:spPr bwMode="auto">
          <a:xfrm>
            <a:off x="1835696" y="3401616"/>
            <a:ext cx="1800200" cy="720080"/>
          </a:xfrm>
          <a:prstGeom prst="arc">
            <a:avLst>
              <a:gd name="adj1" fmla="val 20774272"/>
              <a:gd name="adj2" fmla="val 11710859"/>
            </a:avLst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2" name="Arc 21"/>
          <p:cNvSpPr/>
          <p:nvPr/>
        </p:nvSpPr>
        <p:spPr bwMode="auto">
          <a:xfrm>
            <a:off x="3347864" y="3401616"/>
            <a:ext cx="1656184" cy="720080"/>
          </a:xfrm>
          <a:prstGeom prst="arc">
            <a:avLst>
              <a:gd name="adj1" fmla="val 20774272"/>
              <a:gd name="adj2" fmla="val 11710859"/>
            </a:avLst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3" name="Arc 22"/>
          <p:cNvSpPr/>
          <p:nvPr/>
        </p:nvSpPr>
        <p:spPr bwMode="auto">
          <a:xfrm>
            <a:off x="4788024" y="3401616"/>
            <a:ext cx="1512168" cy="720080"/>
          </a:xfrm>
          <a:prstGeom prst="arc">
            <a:avLst>
              <a:gd name="adj1" fmla="val 20732890"/>
              <a:gd name="adj2" fmla="val 11710859"/>
            </a:avLst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4" name="Arc 23"/>
          <p:cNvSpPr/>
          <p:nvPr/>
        </p:nvSpPr>
        <p:spPr bwMode="auto">
          <a:xfrm>
            <a:off x="1835696" y="5057800"/>
            <a:ext cx="1800200" cy="720080"/>
          </a:xfrm>
          <a:prstGeom prst="arc">
            <a:avLst>
              <a:gd name="adj1" fmla="val 20774272"/>
              <a:gd name="adj2" fmla="val 11710859"/>
            </a:avLst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5" name="Arc 24"/>
          <p:cNvSpPr/>
          <p:nvPr/>
        </p:nvSpPr>
        <p:spPr bwMode="auto">
          <a:xfrm>
            <a:off x="3347864" y="5057800"/>
            <a:ext cx="1656184" cy="720080"/>
          </a:xfrm>
          <a:prstGeom prst="arc">
            <a:avLst>
              <a:gd name="adj1" fmla="val 20774272"/>
              <a:gd name="adj2" fmla="val 11710859"/>
            </a:avLst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6" name="Arc 25"/>
          <p:cNvSpPr/>
          <p:nvPr/>
        </p:nvSpPr>
        <p:spPr bwMode="auto">
          <a:xfrm>
            <a:off x="4788024" y="5057800"/>
            <a:ext cx="1512168" cy="720080"/>
          </a:xfrm>
          <a:prstGeom prst="arc">
            <a:avLst>
              <a:gd name="adj1" fmla="val 20732890"/>
              <a:gd name="adj2" fmla="val 11710859"/>
            </a:avLst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79512" y="584684"/>
            <a:ext cx="1694759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+mn-lt"/>
              </a:rPr>
              <a:t>The Chapter</a:t>
            </a:r>
          </a:p>
          <a:p>
            <a:r>
              <a:rPr lang="en-GB" dirty="0">
                <a:latin typeface="+mn-lt"/>
              </a:rPr>
              <a:t>Headings tell</a:t>
            </a:r>
          </a:p>
          <a:p>
            <a:r>
              <a:rPr lang="en-GB" dirty="0">
                <a:latin typeface="+mn-lt"/>
              </a:rPr>
              <a:t>The story</a:t>
            </a:r>
          </a:p>
          <a:p>
            <a:endParaRPr lang="en-GB" dirty="0">
              <a:latin typeface="+mn-lt"/>
            </a:endParaRPr>
          </a:p>
          <a:p>
            <a:endParaRPr lang="en-GB" dirty="0">
              <a:latin typeface="+mn-lt"/>
            </a:endParaRPr>
          </a:p>
          <a:p>
            <a:endParaRPr lang="en-GB" dirty="0">
              <a:latin typeface="+mn-lt"/>
            </a:endParaRPr>
          </a:p>
          <a:p>
            <a:endParaRPr lang="en-GB" sz="1400" dirty="0">
              <a:latin typeface="+mn-lt"/>
            </a:endParaRPr>
          </a:p>
          <a:p>
            <a:endParaRPr lang="en-GB" dirty="0">
              <a:latin typeface="+mn-lt"/>
            </a:endParaRPr>
          </a:p>
          <a:p>
            <a:endParaRPr lang="en-GB" dirty="0">
              <a:latin typeface="+mn-lt"/>
            </a:endParaRPr>
          </a:p>
          <a:p>
            <a:r>
              <a:rPr lang="en-GB" dirty="0">
                <a:latin typeface="+mn-lt"/>
              </a:rPr>
              <a:t>You can include </a:t>
            </a:r>
          </a:p>
          <a:p>
            <a:r>
              <a:rPr lang="en-GB" dirty="0">
                <a:latin typeface="+mn-lt"/>
              </a:rPr>
              <a:t>sub-headings</a:t>
            </a:r>
          </a:p>
          <a:p>
            <a:r>
              <a:rPr lang="en-GB" dirty="0">
                <a:latin typeface="+mn-lt"/>
              </a:rPr>
              <a:t>if they help to</a:t>
            </a:r>
          </a:p>
          <a:p>
            <a:r>
              <a:rPr lang="en-GB" dirty="0">
                <a:latin typeface="+mn-lt"/>
              </a:rPr>
              <a:t>carry the story </a:t>
            </a:r>
          </a:p>
          <a:p>
            <a:r>
              <a:rPr lang="en-GB" dirty="0">
                <a:latin typeface="+mn-lt"/>
              </a:rPr>
              <a:t>forward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380312" y="584684"/>
            <a:ext cx="1660583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+mn-lt"/>
              </a:rPr>
              <a:t>They lead the </a:t>
            </a:r>
          </a:p>
          <a:p>
            <a:r>
              <a:rPr lang="en-GB" dirty="0">
                <a:latin typeface="+mn-lt"/>
              </a:rPr>
              <a:t>Judge through</a:t>
            </a:r>
          </a:p>
          <a:p>
            <a:r>
              <a:rPr lang="en-GB" dirty="0">
                <a:latin typeface="+mn-lt"/>
              </a:rPr>
              <a:t>Your exhibit.</a:t>
            </a:r>
          </a:p>
          <a:p>
            <a:endParaRPr lang="en-GB" dirty="0">
              <a:latin typeface="+mn-lt"/>
            </a:endParaRPr>
          </a:p>
          <a:p>
            <a:endParaRPr lang="en-GB" dirty="0">
              <a:latin typeface="+mn-lt"/>
            </a:endParaRPr>
          </a:p>
          <a:p>
            <a:endParaRPr lang="en-GB" dirty="0">
              <a:latin typeface="+mn-lt"/>
            </a:endParaRPr>
          </a:p>
          <a:p>
            <a:endParaRPr lang="en-GB" dirty="0">
              <a:latin typeface="+mn-lt"/>
            </a:endParaRPr>
          </a:p>
          <a:p>
            <a:endParaRPr lang="en-GB" dirty="0">
              <a:latin typeface="+mn-lt"/>
            </a:endParaRPr>
          </a:p>
          <a:p>
            <a:endParaRPr lang="en-GB" dirty="0">
              <a:latin typeface="+mn-lt"/>
            </a:endParaRPr>
          </a:p>
          <a:p>
            <a:endParaRPr lang="en-GB" dirty="0">
              <a:latin typeface="+mn-lt"/>
            </a:endParaRPr>
          </a:p>
          <a:p>
            <a:endParaRPr lang="en-GB" dirty="0">
              <a:latin typeface="+mn-lt"/>
            </a:endParaRPr>
          </a:p>
          <a:p>
            <a:endParaRPr lang="en-GB" dirty="0">
              <a:latin typeface="+mn-lt"/>
            </a:endParaRPr>
          </a:p>
          <a:p>
            <a:endParaRPr lang="en-GB" dirty="0">
              <a:latin typeface="+mn-lt"/>
            </a:endParaRPr>
          </a:p>
          <a:p>
            <a:endParaRPr lang="en-GB" dirty="0">
              <a:latin typeface="+mn-lt"/>
            </a:endParaRPr>
          </a:p>
          <a:p>
            <a:r>
              <a:rPr lang="en-GB" dirty="0">
                <a:latin typeface="+mn-lt"/>
              </a:rPr>
              <a:t>They exemplify</a:t>
            </a:r>
          </a:p>
          <a:p>
            <a:r>
              <a:rPr lang="en-GB" dirty="0">
                <a:latin typeface="+mn-lt"/>
              </a:rPr>
              <a:t>Your treatment </a:t>
            </a: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6405" y="980728"/>
            <a:ext cx="3067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6405" y="2753544"/>
            <a:ext cx="3067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6405" y="4409728"/>
            <a:ext cx="3067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6405" y="5949280"/>
            <a:ext cx="34956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4" descr="ABPS-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574088" y="6321251"/>
            <a:ext cx="5143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29327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60767" y="44622"/>
            <a:ext cx="5297996" cy="1704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5243" y="1750185"/>
            <a:ext cx="5309045" cy="1696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5243" y="3447461"/>
            <a:ext cx="5309045" cy="1704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60767" y="5153025"/>
            <a:ext cx="5297996" cy="1732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 bwMode="auto">
          <a:xfrm>
            <a:off x="1187624" y="188640"/>
            <a:ext cx="64087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1187624" y="5288037"/>
            <a:ext cx="64087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1187624" y="3595288"/>
            <a:ext cx="64087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1187624" y="1902093"/>
            <a:ext cx="64087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1187624" y="6741368"/>
            <a:ext cx="64087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 flipV="1">
            <a:off x="1963972" y="102393"/>
            <a:ext cx="0" cy="6768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 flipV="1">
            <a:off x="7069305" y="101730"/>
            <a:ext cx="0" cy="6768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179512" y="584684"/>
            <a:ext cx="1638975" cy="618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+mj-lt"/>
              </a:rPr>
              <a:t>The </a:t>
            </a:r>
          </a:p>
          <a:p>
            <a:r>
              <a:rPr lang="en-GB" dirty="0">
                <a:latin typeface="+mj-lt"/>
              </a:rPr>
              <a:t>Information</a:t>
            </a:r>
          </a:p>
          <a:p>
            <a:r>
              <a:rPr lang="en-GB" dirty="0">
                <a:latin typeface="+mj-lt"/>
              </a:rPr>
              <a:t>Boxes are the </a:t>
            </a:r>
          </a:p>
          <a:p>
            <a:r>
              <a:rPr lang="en-GB" dirty="0">
                <a:latin typeface="+mj-lt"/>
              </a:rPr>
              <a:t>detail of the </a:t>
            </a:r>
          </a:p>
          <a:p>
            <a:r>
              <a:rPr lang="en-GB" dirty="0">
                <a:latin typeface="+mj-lt"/>
              </a:rPr>
              <a:t>story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>
                <a:latin typeface="+mj-lt"/>
              </a:rPr>
              <a:t>They are short</a:t>
            </a:r>
          </a:p>
          <a:p>
            <a:r>
              <a:rPr lang="en-GB" dirty="0">
                <a:latin typeface="+mj-lt"/>
              </a:rPr>
              <a:t>one-liners to</a:t>
            </a:r>
          </a:p>
          <a:p>
            <a:r>
              <a:rPr lang="en-GB" dirty="0">
                <a:latin typeface="+mj-lt"/>
              </a:rPr>
              <a:t>Show the judge</a:t>
            </a:r>
          </a:p>
          <a:p>
            <a:r>
              <a:rPr lang="en-GB" dirty="0">
                <a:latin typeface="+mj-lt"/>
              </a:rPr>
              <a:t>the material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380312" y="584684"/>
            <a:ext cx="1440715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+mj-lt"/>
              </a:rPr>
              <a:t>They can </a:t>
            </a:r>
          </a:p>
          <a:p>
            <a:r>
              <a:rPr lang="en-GB" dirty="0">
                <a:latin typeface="+mj-lt"/>
              </a:rPr>
              <a:t>demonstrate </a:t>
            </a:r>
          </a:p>
          <a:p>
            <a:r>
              <a:rPr lang="en-GB" dirty="0">
                <a:latin typeface="+mj-lt"/>
              </a:rPr>
              <a:t>Importance</a:t>
            </a:r>
          </a:p>
          <a:p>
            <a:endParaRPr lang="en-GB" dirty="0">
              <a:latin typeface="+mj-lt"/>
            </a:endParaRPr>
          </a:p>
          <a:p>
            <a:pPr algn="ctr"/>
            <a:r>
              <a:rPr lang="en-US" dirty="0">
                <a:solidFill>
                  <a:srgbClr val="FF0000"/>
                </a:solidFill>
                <a:latin typeface="+mj-lt"/>
                <a:sym typeface="Wingdings"/>
              </a:rPr>
              <a:t></a:t>
            </a:r>
          </a:p>
          <a:p>
            <a:endParaRPr lang="en-US" dirty="0">
              <a:solidFill>
                <a:srgbClr val="FF0000"/>
              </a:solidFill>
              <a:latin typeface="+mj-lt"/>
              <a:sym typeface="Wingdings"/>
            </a:endParaRPr>
          </a:p>
          <a:p>
            <a:endParaRPr lang="en-US" dirty="0">
              <a:solidFill>
                <a:srgbClr val="FF0000"/>
              </a:solidFill>
              <a:latin typeface="+mj-lt"/>
              <a:sym typeface="Wingdings"/>
            </a:endParaRPr>
          </a:p>
          <a:p>
            <a:r>
              <a:rPr lang="en-GB" dirty="0">
                <a:latin typeface="+mj-lt"/>
              </a:rPr>
              <a:t>Or draw </a:t>
            </a:r>
          </a:p>
          <a:p>
            <a:r>
              <a:rPr lang="en-GB" dirty="0">
                <a:latin typeface="+mj-lt"/>
              </a:rPr>
              <a:t>attention to </a:t>
            </a:r>
          </a:p>
          <a:p>
            <a:r>
              <a:rPr lang="en-GB" dirty="0">
                <a:latin typeface="+mj-lt"/>
              </a:rPr>
              <a:t>Variety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754" y="3933056"/>
            <a:ext cx="904875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ABPS-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74088" y="6321251"/>
            <a:ext cx="5143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712162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0588" y="1804988"/>
            <a:ext cx="7362825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Exhibit Structure</a:t>
            </a:r>
            <a:r>
              <a:rPr kumimoji="0" lang="en-GB" sz="4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	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539552" y="5373216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 plan of an eight </a:t>
            </a:r>
            <a:r>
              <a:rPr kumimoji="0" lang="en-GB" sz="320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fram</a:t>
            </a:r>
            <a:r>
              <a:rPr lang="en-GB" sz="3200" kern="0" dirty="0">
                <a:latin typeface="+mj-lt"/>
                <a:ea typeface="+mj-ea"/>
                <a:cs typeface="+mj-cs"/>
              </a:rPr>
              <a:t>e exhibit</a:t>
            </a:r>
            <a:r>
              <a:rPr kumimoji="0" lang="en-GB" sz="4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	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268760"/>
            <a:ext cx="5651537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680355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0588" y="1804988"/>
            <a:ext cx="7362825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Exhibit Structure</a:t>
            </a:r>
            <a:r>
              <a:rPr kumimoji="0" lang="en-GB" sz="4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	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539552" y="5373216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 plan of an eight </a:t>
            </a:r>
            <a:r>
              <a:rPr kumimoji="0" lang="en-GB" sz="320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fram</a:t>
            </a:r>
            <a:r>
              <a:rPr lang="en-GB" sz="3200" kern="0" dirty="0">
                <a:latin typeface="+mj-lt"/>
                <a:ea typeface="+mj-ea"/>
                <a:cs typeface="+mj-cs"/>
              </a:rPr>
              <a:t>e exhibit</a:t>
            </a:r>
            <a:r>
              <a:rPr kumimoji="0" lang="en-GB" sz="4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	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268760"/>
            <a:ext cx="5651537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ABPS-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4088" y="6321251"/>
            <a:ext cx="5143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680355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7" y="1"/>
            <a:ext cx="535858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2060848"/>
            <a:ext cx="39624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 bwMode="auto">
          <a:xfrm>
            <a:off x="5724128" y="1844824"/>
            <a:ext cx="2088232" cy="864096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72008" y="44624"/>
            <a:ext cx="2771800" cy="864096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64088" y="836712"/>
            <a:ext cx="3672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heading in the plan </a:t>
            </a:r>
          </a:p>
          <a:p>
            <a:r>
              <a:rPr lang="en-GB" dirty="0"/>
              <a:t>is the same as the heading</a:t>
            </a:r>
          </a:p>
          <a:p>
            <a:r>
              <a:rPr lang="en-GB" dirty="0"/>
              <a:t>on the page</a:t>
            </a:r>
          </a:p>
        </p:txBody>
      </p:sp>
      <p:pic>
        <p:nvPicPr>
          <p:cNvPr id="9" name="Picture 4" descr="ABPS-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4088" y="6321251"/>
            <a:ext cx="5143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37517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35858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 bwMode="auto">
          <a:xfrm>
            <a:off x="3131840" y="764704"/>
            <a:ext cx="936104" cy="864096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3707904" y="3140968"/>
            <a:ext cx="899592" cy="864096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64088" y="836712"/>
            <a:ext cx="36724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heading in the plan </a:t>
            </a:r>
          </a:p>
          <a:p>
            <a:r>
              <a:rPr lang="en-GB" dirty="0"/>
              <a:t>is the same as the heading</a:t>
            </a:r>
          </a:p>
          <a:p>
            <a:r>
              <a:rPr lang="en-GB" dirty="0"/>
              <a:t>on the page</a:t>
            </a:r>
          </a:p>
          <a:p>
            <a:endParaRPr lang="en-GB" dirty="0"/>
          </a:p>
          <a:p>
            <a:r>
              <a:rPr lang="en-GB" dirty="0"/>
              <a:t>The colour of the text is the same as the colour of the cancel</a:t>
            </a:r>
          </a:p>
        </p:txBody>
      </p:sp>
      <p:sp>
        <p:nvSpPr>
          <p:cNvPr id="8" name="Oval 7"/>
          <p:cNvSpPr/>
          <p:nvPr/>
        </p:nvSpPr>
        <p:spPr bwMode="auto">
          <a:xfrm>
            <a:off x="1907704" y="4077072"/>
            <a:ext cx="899592" cy="864096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3707904" y="5877272"/>
            <a:ext cx="899592" cy="864096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1" name="Picture 4" descr="ABPS-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4088" y="6321251"/>
            <a:ext cx="5143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644314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35858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 bwMode="auto">
          <a:xfrm>
            <a:off x="4067944" y="4005064"/>
            <a:ext cx="936104" cy="864096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64088" y="836712"/>
            <a:ext cx="36724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heading in the plan </a:t>
            </a:r>
          </a:p>
          <a:p>
            <a:r>
              <a:rPr lang="en-GB" dirty="0"/>
              <a:t>is the same as the heading</a:t>
            </a:r>
          </a:p>
          <a:p>
            <a:r>
              <a:rPr lang="en-GB" dirty="0"/>
              <a:t>on the page</a:t>
            </a:r>
          </a:p>
          <a:p>
            <a:endParaRPr lang="en-GB" dirty="0"/>
          </a:p>
          <a:p>
            <a:r>
              <a:rPr lang="en-GB" dirty="0"/>
              <a:t>The colour of the text is the same as the colour of the cancel</a:t>
            </a:r>
          </a:p>
          <a:p>
            <a:endParaRPr lang="en-GB" dirty="0"/>
          </a:p>
          <a:p>
            <a:r>
              <a:rPr lang="en-GB" dirty="0"/>
              <a:t>The typeface in the text is the same as the typeface in the date stamp</a:t>
            </a:r>
          </a:p>
        </p:txBody>
      </p:sp>
      <p:sp>
        <p:nvSpPr>
          <p:cNvPr id="8" name="Oval 7"/>
          <p:cNvSpPr/>
          <p:nvPr/>
        </p:nvSpPr>
        <p:spPr bwMode="auto">
          <a:xfrm>
            <a:off x="2267744" y="6237312"/>
            <a:ext cx="1296144" cy="432048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9" name="Picture 4" descr="ABPS-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4088" y="6321251"/>
            <a:ext cx="5143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078547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35858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 bwMode="auto">
          <a:xfrm>
            <a:off x="1115616" y="5733256"/>
            <a:ext cx="899592" cy="864096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64088" y="836712"/>
            <a:ext cx="367240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heading in the plan </a:t>
            </a:r>
          </a:p>
          <a:p>
            <a:r>
              <a:rPr lang="en-GB" dirty="0"/>
              <a:t>is the same as the heading</a:t>
            </a:r>
          </a:p>
          <a:p>
            <a:r>
              <a:rPr lang="en-GB" dirty="0"/>
              <a:t>on the page</a:t>
            </a:r>
          </a:p>
          <a:p>
            <a:endParaRPr lang="en-GB" dirty="0"/>
          </a:p>
          <a:p>
            <a:r>
              <a:rPr lang="en-GB" dirty="0"/>
              <a:t>The colour of the text is the same as the colour of the cancel</a:t>
            </a:r>
          </a:p>
          <a:p>
            <a:endParaRPr lang="en-GB" dirty="0"/>
          </a:p>
          <a:p>
            <a:r>
              <a:rPr lang="en-GB" dirty="0"/>
              <a:t>The typeface in the text is the same as the typeface in the date stamp</a:t>
            </a:r>
          </a:p>
          <a:p>
            <a:endParaRPr lang="en-GB" dirty="0"/>
          </a:p>
          <a:p>
            <a:r>
              <a:rPr lang="en-GB" dirty="0"/>
              <a:t>The date is in bold, the date structure is always the same </a:t>
            </a:r>
          </a:p>
          <a:p>
            <a:r>
              <a:rPr lang="en-GB" dirty="0" err="1"/>
              <a:t>dd</a:t>
            </a:r>
            <a:r>
              <a:rPr lang="en-GB" dirty="0"/>
              <a:t> mm </a:t>
            </a:r>
            <a:r>
              <a:rPr lang="en-GB" dirty="0" err="1"/>
              <a:t>yyyy</a:t>
            </a:r>
            <a:endParaRPr lang="en-GB" dirty="0"/>
          </a:p>
          <a:p>
            <a:endParaRPr lang="en-GB" dirty="0"/>
          </a:p>
        </p:txBody>
      </p:sp>
      <p:sp>
        <p:nvSpPr>
          <p:cNvPr id="9" name="Oval 8"/>
          <p:cNvSpPr/>
          <p:nvPr/>
        </p:nvSpPr>
        <p:spPr bwMode="auto">
          <a:xfrm>
            <a:off x="323528" y="3068960"/>
            <a:ext cx="899592" cy="864096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8" name="Picture 4" descr="ABPS-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4088" y="6321251"/>
            <a:ext cx="5143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196631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35858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364088" y="836712"/>
            <a:ext cx="367240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heading in the plan </a:t>
            </a:r>
          </a:p>
          <a:p>
            <a:r>
              <a:rPr lang="en-GB" dirty="0"/>
              <a:t>is the same as the heading</a:t>
            </a:r>
          </a:p>
          <a:p>
            <a:r>
              <a:rPr lang="en-GB" dirty="0"/>
              <a:t>on the page</a:t>
            </a:r>
          </a:p>
          <a:p>
            <a:endParaRPr lang="en-GB" dirty="0"/>
          </a:p>
          <a:p>
            <a:r>
              <a:rPr lang="en-GB" dirty="0"/>
              <a:t>The colour of the text is the same as the colour of the cancel</a:t>
            </a:r>
          </a:p>
          <a:p>
            <a:endParaRPr lang="en-GB" dirty="0"/>
          </a:p>
          <a:p>
            <a:r>
              <a:rPr lang="en-GB" dirty="0"/>
              <a:t>The typeface in the text is the same as the typeface in the date stamp</a:t>
            </a:r>
          </a:p>
          <a:p>
            <a:endParaRPr lang="en-GB" dirty="0"/>
          </a:p>
          <a:p>
            <a:r>
              <a:rPr lang="en-GB" dirty="0"/>
              <a:t>The date is in bold, the date structure is always the same </a:t>
            </a:r>
          </a:p>
          <a:p>
            <a:r>
              <a:rPr lang="en-GB" dirty="0" err="1"/>
              <a:t>dd</a:t>
            </a:r>
            <a:r>
              <a:rPr lang="en-GB" dirty="0"/>
              <a:t> mm </a:t>
            </a:r>
            <a:r>
              <a:rPr lang="en-GB" dirty="0" err="1"/>
              <a:t>yyyy</a:t>
            </a:r>
            <a:endParaRPr lang="en-GB" dirty="0"/>
          </a:p>
          <a:p>
            <a:endParaRPr lang="en-GB" dirty="0"/>
          </a:p>
          <a:p>
            <a:r>
              <a:rPr lang="en-GB" dirty="0"/>
              <a:t>This is an important piece</a:t>
            </a:r>
          </a:p>
          <a:p>
            <a:endParaRPr lang="en-GB" dirty="0"/>
          </a:p>
        </p:txBody>
      </p:sp>
      <p:sp>
        <p:nvSpPr>
          <p:cNvPr id="9" name="Oval 8"/>
          <p:cNvSpPr/>
          <p:nvPr/>
        </p:nvSpPr>
        <p:spPr bwMode="auto">
          <a:xfrm>
            <a:off x="2051720" y="188640"/>
            <a:ext cx="899592" cy="864096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0" name="Picture 4" descr="ABPS-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4088" y="6321251"/>
            <a:ext cx="5143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01507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GB" sz="4000" kern="1200" dirty="0"/>
              <a:t>Why is exhibiting different?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1" y="1600201"/>
            <a:ext cx="4038600" cy="2260848"/>
          </a:xfrm>
        </p:spPr>
        <p:txBody>
          <a:bodyPr/>
          <a:lstStyle/>
          <a:p>
            <a:r>
              <a:rPr lang="en-GB" dirty="0"/>
              <a:t>Half of the points are for the material you are showing ….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600201"/>
            <a:ext cx="4038600" cy="2116832"/>
          </a:xfrm>
        </p:spPr>
        <p:txBody>
          <a:bodyPr/>
          <a:lstStyle/>
          <a:p>
            <a:r>
              <a:rPr lang="en-GB" dirty="0"/>
              <a:t>But half of the points are for philatelic expertise and skill in creating an exhibit</a:t>
            </a:r>
          </a:p>
        </p:txBody>
      </p:sp>
      <p:sp>
        <p:nvSpPr>
          <p:cNvPr id="5" name="Text Placeholder 2"/>
          <p:cNvSpPr txBox="1">
            <a:spLocks/>
          </p:cNvSpPr>
          <p:nvPr/>
        </p:nvSpPr>
        <p:spPr bwMode="auto">
          <a:xfrm>
            <a:off x="609600" y="3904456"/>
            <a:ext cx="4038600" cy="211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kern="0" dirty="0"/>
              <a:t>What you are showing</a:t>
            </a:r>
          </a:p>
          <a:p>
            <a:r>
              <a:rPr lang="en-GB" kern="0" dirty="0"/>
              <a:t>50%</a:t>
            </a:r>
          </a:p>
        </p:txBody>
      </p:sp>
      <p:sp>
        <p:nvSpPr>
          <p:cNvPr id="6" name="Content Placeholder 3"/>
          <p:cNvSpPr txBox="1">
            <a:spLocks/>
          </p:cNvSpPr>
          <p:nvPr/>
        </p:nvSpPr>
        <p:spPr bwMode="auto">
          <a:xfrm>
            <a:off x="4800600" y="3904456"/>
            <a:ext cx="4038600" cy="211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kern="0" dirty="0"/>
              <a:t>How you are showing it</a:t>
            </a:r>
          </a:p>
          <a:p>
            <a:r>
              <a:rPr lang="en-GB" kern="0" dirty="0"/>
              <a:t>50%</a:t>
            </a:r>
          </a:p>
        </p:txBody>
      </p:sp>
      <p:pic>
        <p:nvPicPr>
          <p:cNvPr id="7" name="Picture 4" descr="ABPS-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4088" y="6321251"/>
            <a:ext cx="5143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13275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/>
      <p:bldP spid="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35858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364088" y="836712"/>
            <a:ext cx="367240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heading in the plan </a:t>
            </a:r>
          </a:p>
          <a:p>
            <a:r>
              <a:rPr lang="en-GB" dirty="0"/>
              <a:t>is the same as the heading</a:t>
            </a:r>
          </a:p>
          <a:p>
            <a:r>
              <a:rPr lang="en-GB" dirty="0"/>
              <a:t>on the page</a:t>
            </a:r>
          </a:p>
          <a:p>
            <a:endParaRPr lang="en-GB" dirty="0"/>
          </a:p>
          <a:p>
            <a:r>
              <a:rPr lang="en-GB" dirty="0"/>
              <a:t>The colour of the text is the same as the colour of the cancel</a:t>
            </a:r>
          </a:p>
          <a:p>
            <a:endParaRPr lang="en-GB" dirty="0"/>
          </a:p>
          <a:p>
            <a:r>
              <a:rPr lang="en-GB" dirty="0"/>
              <a:t>The typeface in the text is the same as the typeface in the date stamp</a:t>
            </a:r>
          </a:p>
          <a:p>
            <a:endParaRPr lang="en-GB" dirty="0"/>
          </a:p>
          <a:p>
            <a:r>
              <a:rPr lang="en-GB" dirty="0"/>
              <a:t>The date is in bold, the date structure is always the same </a:t>
            </a:r>
          </a:p>
          <a:p>
            <a:r>
              <a:rPr lang="en-GB" dirty="0" err="1"/>
              <a:t>dd</a:t>
            </a:r>
            <a:r>
              <a:rPr lang="en-GB" dirty="0"/>
              <a:t> mm </a:t>
            </a:r>
            <a:r>
              <a:rPr lang="en-GB" dirty="0" err="1"/>
              <a:t>yyyy</a:t>
            </a:r>
            <a:endParaRPr lang="en-GB" dirty="0"/>
          </a:p>
          <a:p>
            <a:endParaRPr lang="en-GB" dirty="0"/>
          </a:p>
          <a:p>
            <a:r>
              <a:rPr lang="en-GB" dirty="0"/>
              <a:t>This is an important piece</a:t>
            </a:r>
          </a:p>
          <a:p>
            <a:endParaRPr lang="en-GB" dirty="0"/>
          </a:p>
          <a:p>
            <a:r>
              <a:rPr lang="en-GB" dirty="0"/>
              <a:t>Manuscript in the text means manuscript on the item</a:t>
            </a:r>
          </a:p>
          <a:p>
            <a:endParaRPr lang="en-GB" dirty="0"/>
          </a:p>
        </p:txBody>
      </p:sp>
      <p:sp>
        <p:nvSpPr>
          <p:cNvPr id="9" name="Oval 8"/>
          <p:cNvSpPr/>
          <p:nvPr/>
        </p:nvSpPr>
        <p:spPr bwMode="auto">
          <a:xfrm>
            <a:off x="1763688" y="5373216"/>
            <a:ext cx="899592" cy="864096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4067944" y="6237312"/>
            <a:ext cx="432048" cy="432048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0" name="Picture 4" descr="ABPS-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4088" y="6321251"/>
            <a:ext cx="5143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6653565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7056" y="0"/>
            <a:ext cx="525345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51520" y="692696"/>
            <a:ext cx="30060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 page from another exhibit</a:t>
            </a:r>
          </a:p>
          <a:p>
            <a:endParaRPr lang="en-GB" dirty="0"/>
          </a:p>
          <a:p>
            <a:r>
              <a:rPr lang="en-GB" dirty="0"/>
              <a:t>The same conventions </a:t>
            </a:r>
          </a:p>
          <a:p>
            <a:r>
              <a:rPr lang="en-GB" dirty="0"/>
              <a:t>are used throughout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520" y="2694209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Why?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520" y="3501008"/>
            <a:ext cx="36599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Because when you have taught </a:t>
            </a:r>
          </a:p>
          <a:p>
            <a:r>
              <a:rPr lang="en-GB" dirty="0"/>
              <a:t>the judge what the conventions </a:t>
            </a:r>
          </a:p>
          <a:p>
            <a:r>
              <a:rPr lang="en-GB" dirty="0"/>
              <a:t>are, you don’t have to do it again, </a:t>
            </a:r>
          </a:p>
          <a:p>
            <a:r>
              <a:rPr lang="en-GB" dirty="0"/>
              <a:t>and again, and again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1520" y="5157192"/>
            <a:ext cx="341632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The judges might view</a:t>
            </a:r>
          </a:p>
          <a:p>
            <a:r>
              <a:rPr lang="en-GB" dirty="0"/>
              <a:t>your exhibit 15 minutes in the</a:t>
            </a:r>
          </a:p>
          <a:p>
            <a:r>
              <a:rPr lang="en-GB" dirty="0"/>
              <a:t>frames, although they will have </a:t>
            </a:r>
          </a:p>
          <a:p>
            <a:r>
              <a:rPr lang="en-GB" dirty="0"/>
              <a:t>used the Introductory Page for</a:t>
            </a:r>
          </a:p>
          <a:p>
            <a:r>
              <a:rPr lang="en-GB" dirty="0"/>
              <a:t>Advance preparation</a:t>
            </a:r>
          </a:p>
        </p:txBody>
      </p:sp>
      <p:sp>
        <p:nvSpPr>
          <p:cNvPr id="8" name="Down Arrow 7"/>
          <p:cNvSpPr/>
          <p:nvPr/>
        </p:nvSpPr>
        <p:spPr bwMode="auto">
          <a:xfrm>
            <a:off x="6121736" y="5085184"/>
            <a:ext cx="864096" cy="1152128"/>
          </a:xfrm>
          <a:prstGeom prst="downArrow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12200" y="3308791"/>
            <a:ext cx="40831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Clear, simple, visible </a:t>
            </a:r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r>
              <a:rPr lang="en-GB" dirty="0"/>
              <a:t>statements of rarity</a:t>
            </a:r>
          </a:p>
        </p:txBody>
      </p:sp>
      <p:pic>
        <p:nvPicPr>
          <p:cNvPr id="13" name="Picture 4" descr="ABPS-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4088" y="6321251"/>
            <a:ext cx="5143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7459" y="2348880"/>
            <a:ext cx="5192649" cy="74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own Arrow 8"/>
          <p:cNvSpPr/>
          <p:nvPr/>
        </p:nvSpPr>
        <p:spPr bwMode="auto">
          <a:xfrm>
            <a:off x="6121736" y="1772816"/>
            <a:ext cx="864096" cy="1152128"/>
          </a:xfrm>
          <a:prstGeom prst="downArrow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045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 build="allAtOnce"/>
      <p:bldP spid="7" grpId="0" build="allAtOnce"/>
      <p:bldP spid="8" grpId="0" animBg="1"/>
      <p:bldP spid="10" grpId="0" build="allAtOnce"/>
      <p:bldP spid="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ABPS Exhibitions and International Committee</a:t>
            </a:r>
          </a:p>
        </p:txBody>
      </p:sp>
      <p:sp>
        <p:nvSpPr>
          <p:cNvPr id="3379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en-GB" dirty="0"/>
              <a:t>c/o The Philatelic Fund</a:t>
            </a:r>
          </a:p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en-GB" dirty="0"/>
              <a:t>Suite 145E, Business Design Centre</a:t>
            </a:r>
          </a:p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en-GB" dirty="0"/>
              <a:t>52 Upper Street</a:t>
            </a:r>
          </a:p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en-GB" dirty="0"/>
              <a:t>London N1 0QH</a:t>
            </a:r>
          </a:p>
          <a:p>
            <a:pPr algn="ctr">
              <a:lnSpc>
                <a:spcPct val="90000"/>
              </a:lnSpc>
              <a:buFont typeface="Arial" charset="0"/>
              <a:buNone/>
            </a:pPr>
            <a:endParaRPr lang="en-GB" dirty="0"/>
          </a:p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en-GB" dirty="0"/>
              <a:t>© ABPS 2016</a:t>
            </a:r>
          </a:p>
        </p:txBody>
      </p:sp>
      <p:pic>
        <p:nvPicPr>
          <p:cNvPr id="4" name="Picture 4" descr="ABPS-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4088" y="6321251"/>
            <a:ext cx="5143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10259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99319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dirty="0">
                <a:latin typeface="+mj-lt"/>
                <a:ea typeface="+mj-ea"/>
                <a:cs typeface="+mj-cs"/>
              </a:rPr>
              <a:t>What do the GREVs say? </a:t>
            </a:r>
          </a:p>
        </p:txBody>
      </p:sp>
      <p:sp>
        <p:nvSpPr>
          <p:cNvPr id="4" name="Rectangle 3"/>
          <p:cNvSpPr/>
          <p:nvPr/>
        </p:nvSpPr>
        <p:spPr>
          <a:xfrm>
            <a:off x="539552" y="1575516"/>
            <a:ext cx="8280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latin typeface="Calibri" pitchFamily="34" charset="0"/>
              </a:rPr>
              <a:t>What are the GREVs?</a:t>
            </a:r>
          </a:p>
        </p:txBody>
      </p:sp>
      <p:sp>
        <p:nvSpPr>
          <p:cNvPr id="5" name="Rectangle 4"/>
          <p:cNvSpPr/>
          <p:nvPr/>
        </p:nvSpPr>
        <p:spPr>
          <a:xfrm>
            <a:off x="539552" y="2222568"/>
            <a:ext cx="8280000" cy="1116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latin typeface="+mn-lt"/>
                <a:cs typeface="+mn-cs"/>
              </a:rPr>
              <a:t>General regulations of the FIP for the evaluation of competitive exhibits at FIP exhibitions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809625" y="35893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9552" y="4171007"/>
            <a:ext cx="8280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dirty="0">
                <a:latin typeface="+mn-lt"/>
                <a:cs typeface="+mn-cs"/>
              </a:rPr>
              <a:t>Fédération Internationale de Philatélie</a:t>
            </a:r>
            <a:endParaRPr lang="en-GB" sz="3200" dirty="0">
              <a:latin typeface="+mn-lt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9552" y="3523955"/>
            <a:ext cx="8280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latin typeface="Calibri" pitchFamily="34" charset="0"/>
              </a:rPr>
              <a:t>What is FIP?</a:t>
            </a:r>
          </a:p>
        </p:txBody>
      </p:sp>
      <p:pic>
        <p:nvPicPr>
          <p:cNvPr id="10" name="Picture 4" descr="ABPS-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4088" y="6321251"/>
            <a:ext cx="5143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05200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2348880"/>
            <a:ext cx="9144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400" i="1" dirty="0">
                <a:latin typeface="Calibri" pitchFamily="34" charset="0"/>
              </a:rPr>
              <a:t>An evaluation of the </a:t>
            </a:r>
          </a:p>
          <a:p>
            <a:pPr algn="ctr"/>
            <a:r>
              <a:rPr lang="en-GB" sz="4400" b="1" i="1" dirty="0">
                <a:solidFill>
                  <a:srgbClr val="FF0000"/>
                </a:solidFill>
                <a:latin typeface="Calibri" pitchFamily="34" charset="0"/>
              </a:rPr>
              <a:t>overall</a:t>
            </a:r>
            <a:r>
              <a:rPr lang="en-GB" sz="4400" i="1" dirty="0">
                <a:latin typeface="Calibri" pitchFamily="34" charset="0"/>
              </a:rPr>
              <a:t> </a:t>
            </a:r>
          </a:p>
          <a:p>
            <a:pPr algn="ctr"/>
            <a:r>
              <a:rPr lang="en-GB" sz="4400" i="1" dirty="0">
                <a:latin typeface="Calibri" pitchFamily="34" charset="0"/>
              </a:rPr>
              <a:t>aesthetic appearance of the exhibit  </a:t>
            </a:r>
            <a:endParaRPr lang="en-GB" sz="4400" dirty="0">
              <a:latin typeface="Calibri" pitchFamily="34" charset="0"/>
            </a:endParaRPr>
          </a:p>
        </p:txBody>
      </p:sp>
      <p:pic>
        <p:nvPicPr>
          <p:cNvPr id="4" name="Picture 4" descr="ABPS-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4088" y="6321251"/>
            <a:ext cx="5143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08486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 idx="4294967295"/>
          </p:nvPr>
        </p:nvSpPr>
        <p:spPr>
          <a:xfrm>
            <a:off x="0" y="360363"/>
            <a:ext cx="9144000" cy="908050"/>
          </a:xfrm>
        </p:spPr>
        <p:txBody>
          <a:bodyPr/>
          <a:lstStyle/>
          <a:p>
            <a:r>
              <a:rPr lang="en-GB" sz="4000" dirty="0"/>
              <a:t>Presentation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4294967295"/>
          </p:nvPr>
        </p:nvSpPr>
        <p:spPr>
          <a:xfrm>
            <a:off x="467544" y="1641475"/>
            <a:ext cx="8280920" cy="4379813"/>
          </a:xfrm>
        </p:spPr>
        <p:txBody>
          <a:bodyPr/>
          <a:lstStyle/>
          <a:p>
            <a:r>
              <a:rPr lang="en-GB" dirty="0"/>
              <a:t>Writing up should be clear, concise and relevant</a:t>
            </a:r>
          </a:p>
          <a:p>
            <a:pPr>
              <a:buNone/>
            </a:pPr>
            <a:endParaRPr lang="en-GB" dirty="0"/>
          </a:p>
          <a:p>
            <a:r>
              <a:rPr lang="en-GB" dirty="0"/>
              <a:t>The method of presentation should show the material to the best effect</a:t>
            </a:r>
          </a:p>
          <a:p>
            <a:pPr>
              <a:buNone/>
            </a:pPr>
            <a:endParaRPr lang="en-GB" dirty="0"/>
          </a:p>
          <a:p>
            <a:r>
              <a:rPr lang="en-GB" dirty="0"/>
              <a:t>The whole exhibit should show balance: in time, in material, and in appearance</a:t>
            </a:r>
          </a:p>
        </p:txBody>
      </p:sp>
      <p:pic>
        <p:nvPicPr>
          <p:cNvPr id="5" name="Picture 4" descr="ABPS-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4088" y="6321251"/>
            <a:ext cx="5143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025774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9632" y="692696"/>
            <a:ext cx="712879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latin typeface="+mj-lt"/>
              </a:rPr>
              <a:t>At an exhibition, the exhibitor is not at the exhibition to speak for their exhibit. </a:t>
            </a:r>
          </a:p>
          <a:p>
            <a:pPr algn="ctr"/>
            <a:endParaRPr lang="en-GB" sz="3200" dirty="0">
              <a:latin typeface="+mj-lt"/>
            </a:endParaRPr>
          </a:p>
          <a:p>
            <a:pPr algn="ctr"/>
            <a:r>
              <a:rPr lang="en-GB" sz="3200" dirty="0">
                <a:latin typeface="+mj-lt"/>
              </a:rPr>
              <a:t>So the way an exhibit looks and is constructed is very important. </a:t>
            </a:r>
          </a:p>
          <a:p>
            <a:endParaRPr lang="en-GB" sz="3200" dirty="0">
              <a:latin typeface="+mj-lt"/>
            </a:endParaRPr>
          </a:p>
          <a:p>
            <a:endParaRPr lang="en-GB" sz="3200" dirty="0">
              <a:latin typeface="+mj-lt"/>
            </a:endParaRPr>
          </a:p>
          <a:p>
            <a:pPr algn="ctr"/>
            <a:r>
              <a:rPr lang="en-GB" sz="3200" dirty="0">
                <a:latin typeface="+mj-lt"/>
              </a:rPr>
              <a:t>It has to speak for itself. 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851825"/>
            <a:ext cx="7128792" cy="5200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424" y="864601"/>
            <a:ext cx="7128000" cy="5402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280" y="851825"/>
            <a:ext cx="7157144" cy="542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0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761" y="836712"/>
            <a:ext cx="7157663" cy="5430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280" y="810444"/>
            <a:ext cx="7157144" cy="5430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836713"/>
            <a:ext cx="7128792" cy="5430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-27386"/>
            <a:ext cx="9144000" cy="6876000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  <a:tileRect/>
          </a:gradFill>
        </p:spPr>
        <p:txBody>
          <a:bodyPr wrap="square">
            <a:spAutoFit/>
          </a:bodyPr>
          <a:lstStyle/>
          <a:p>
            <a:pPr algn="ctr"/>
            <a:endParaRPr lang="en-GB" sz="4000" dirty="0">
              <a:latin typeface="+mj-lt"/>
            </a:endParaRPr>
          </a:p>
          <a:p>
            <a:pPr algn="ctr"/>
            <a:endParaRPr lang="en-GB" sz="4000" dirty="0">
              <a:latin typeface="+mj-lt"/>
            </a:endParaRPr>
          </a:p>
          <a:p>
            <a:pPr algn="ctr"/>
            <a:r>
              <a:rPr lang="en-GB" sz="4000" dirty="0">
                <a:latin typeface="+mj-lt"/>
              </a:rPr>
              <a:t>Make sure that it says </a:t>
            </a:r>
          </a:p>
          <a:p>
            <a:pPr algn="ctr"/>
            <a:r>
              <a:rPr lang="en-GB" sz="4000" dirty="0">
                <a:latin typeface="+mj-lt"/>
              </a:rPr>
              <a:t>what you want it to say …</a:t>
            </a:r>
          </a:p>
        </p:txBody>
      </p:sp>
      <p:pic>
        <p:nvPicPr>
          <p:cNvPr id="10" name="Picture 4" descr="ABPS-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574088" y="6321251"/>
            <a:ext cx="5143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707097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35696" y="1641600"/>
            <a:ext cx="54726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+mn-lt"/>
              </a:rPr>
              <a:t>Because if an exhibit is not </a:t>
            </a:r>
          </a:p>
          <a:p>
            <a:r>
              <a:rPr lang="en-GB" sz="3200" dirty="0">
                <a:latin typeface="+mn-lt"/>
              </a:rPr>
              <a:t>attractive, organised, coherent, </a:t>
            </a:r>
          </a:p>
          <a:p>
            <a:r>
              <a:rPr lang="en-GB" sz="3200" dirty="0">
                <a:latin typeface="+mn-lt"/>
              </a:rPr>
              <a:t>balanced and complete ...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6306" y="5004465"/>
            <a:ext cx="80165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dirty="0">
                <a:latin typeface="+mn-lt"/>
              </a:rPr>
              <a:t>This is an exaggeration, but it is fatal to ignore.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9768" y="3569254"/>
            <a:ext cx="86748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+mn-lt"/>
              </a:rPr>
              <a:t>... any judge will probably start with the idea that the exhibit is not likely to be very good.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0" y="360000"/>
            <a:ext cx="9144000" cy="90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GB" sz="4000" kern="0" dirty="0">
                <a:latin typeface="+mj-lt"/>
                <a:ea typeface="+mj-ea"/>
                <a:cs typeface="+mj-cs"/>
              </a:rPr>
              <a:t>	Why begin with presentation?</a:t>
            </a:r>
          </a:p>
        </p:txBody>
      </p:sp>
      <p:pic>
        <p:nvPicPr>
          <p:cNvPr id="10" name="Picture 4" descr="ABPS-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4088" y="6321251"/>
            <a:ext cx="5143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55357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 build="allAtOnce"/>
      <p:bldP spid="8" grpId="0" build="allAtOnce"/>
    </p:bld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 Theme 1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000000"/>
    </a:accent4>
    <a:accent5>
      <a:srgbClr val="B2C1DB"/>
    </a:accent5>
    <a:accent6>
      <a:srgbClr val="AE4845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 Theme 1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000000"/>
    </a:accent4>
    <a:accent5>
      <a:srgbClr val="B2C1DB"/>
    </a:accent5>
    <a:accent6>
      <a:srgbClr val="AE4845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8804</TotalTime>
  <Words>1418</Words>
  <Application>Microsoft Office PowerPoint</Application>
  <PresentationFormat>On-screen Show (4:3)</PresentationFormat>
  <Paragraphs>411</Paragraphs>
  <Slides>42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0" baseType="lpstr">
      <vt:lpstr>Arial</vt:lpstr>
      <vt:lpstr>BibleScrT</vt:lpstr>
      <vt:lpstr>Calibri</vt:lpstr>
      <vt:lpstr>Fraktur</vt:lpstr>
      <vt:lpstr>Gill Sans</vt:lpstr>
      <vt:lpstr>Times New Roman</vt:lpstr>
      <vt:lpstr>Wingdings</vt:lpstr>
      <vt:lpstr>Office Theme</vt:lpstr>
      <vt:lpstr>Presentation </vt:lpstr>
      <vt:lpstr>Cheap and Expensive Points</vt:lpstr>
      <vt:lpstr>Cheap and Expensive Points</vt:lpstr>
      <vt:lpstr>Why is exhibiting different?</vt:lpstr>
      <vt:lpstr>PowerPoint Presentation</vt:lpstr>
      <vt:lpstr>PowerPoint Presentation</vt:lpstr>
      <vt:lpstr>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Thinking about Presentation Balance</vt:lpstr>
      <vt:lpstr>Thinking about Presentation Cohesion</vt:lpstr>
      <vt:lpstr>Thinking about Presentation Cohesion</vt:lpstr>
      <vt:lpstr>PowerPoint Presentation</vt:lpstr>
      <vt:lpstr>Paper and Print</vt:lpstr>
      <vt:lpstr>Paper and Print</vt:lpstr>
      <vt:lpstr>Paper and Print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ABPS Exhibitions and International Committee</vt:lpstr>
    </vt:vector>
  </TitlesOfParts>
  <Company>ALK-ABELLO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Postal Cards of Denmark  The introduction in 1871</dc:title>
  <dc:creator>Lars Engelbrecht</dc:creator>
  <cp:lastModifiedBy>Chris King</cp:lastModifiedBy>
  <cp:revision>186</cp:revision>
  <dcterms:created xsi:type="dcterms:W3CDTF">2006-04-21T07:38:57Z</dcterms:created>
  <dcterms:modified xsi:type="dcterms:W3CDTF">2016-11-22T16:00:41Z</dcterms:modified>
</cp:coreProperties>
</file>